
<file path=[Content_Types].xml><?xml version="1.0" encoding="utf-8"?>
<Types xmlns="http://schemas.openxmlformats.org/package/2006/content-types">
  <Default Extension="xml" ContentType="application/xml"/>
  <Default Extension="wmf" ContentType="image/x-wmf"/>
  <Default Extension="jpeg" ContentType="image/jpeg"/>
  <Default Extension="mp3" ContentType="audi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90"/>
  </p:notesMasterIdLst>
  <p:handoutMasterIdLst>
    <p:handoutMasterId r:id="rId91"/>
  </p:handoutMasterIdLst>
  <p:sldIdLst>
    <p:sldId id="297" r:id="rId2"/>
    <p:sldId id="404" r:id="rId3"/>
    <p:sldId id="344" r:id="rId4"/>
    <p:sldId id="306" r:id="rId5"/>
    <p:sldId id="305" r:id="rId6"/>
    <p:sldId id="298" r:id="rId7"/>
    <p:sldId id="299" r:id="rId8"/>
    <p:sldId id="345" r:id="rId9"/>
    <p:sldId id="348" r:id="rId10"/>
    <p:sldId id="257" r:id="rId11"/>
    <p:sldId id="383" r:id="rId12"/>
    <p:sldId id="313" r:id="rId13"/>
    <p:sldId id="407" r:id="rId14"/>
    <p:sldId id="419" r:id="rId15"/>
    <p:sldId id="405" r:id="rId16"/>
    <p:sldId id="406" r:id="rId17"/>
    <p:sldId id="318" r:id="rId18"/>
    <p:sldId id="319" r:id="rId19"/>
    <p:sldId id="333" r:id="rId20"/>
    <p:sldId id="314" r:id="rId21"/>
    <p:sldId id="368" r:id="rId22"/>
    <p:sldId id="331" r:id="rId23"/>
    <p:sldId id="321" r:id="rId24"/>
    <p:sldId id="350" r:id="rId25"/>
    <p:sldId id="339" r:id="rId26"/>
    <p:sldId id="338" r:id="rId27"/>
    <p:sldId id="351" r:id="rId28"/>
    <p:sldId id="396" r:id="rId29"/>
    <p:sldId id="322" r:id="rId30"/>
    <p:sldId id="357" r:id="rId31"/>
    <p:sldId id="292" r:id="rId32"/>
    <p:sldId id="389" r:id="rId33"/>
    <p:sldId id="385" r:id="rId34"/>
    <p:sldId id="359" r:id="rId35"/>
    <p:sldId id="370" r:id="rId36"/>
    <p:sldId id="386" r:id="rId37"/>
    <p:sldId id="387" r:id="rId38"/>
    <p:sldId id="340" r:id="rId39"/>
    <p:sldId id="358" r:id="rId40"/>
    <p:sldId id="294" r:id="rId41"/>
    <p:sldId id="312" r:id="rId42"/>
    <p:sldId id="335" r:id="rId43"/>
    <p:sldId id="271" r:id="rId44"/>
    <p:sldId id="325" r:id="rId45"/>
    <p:sldId id="323" r:id="rId46"/>
    <p:sldId id="273" r:id="rId47"/>
    <p:sldId id="361" r:id="rId48"/>
    <p:sldId id="328" r:id="rId49"/>
    <p:sldId id="281" r:id="rId50"/>
    <p:sldId id="283" r:id="rId51"/>
    <p:sldId id="282" r:id="rId52"/>
    <p:sldId id="329" r:id="rId53"/>
    <p:sldId id="364" r:id="rId54"/>
    <p:sldId id="275" r:id="rId55"/>
    <p:sldId id="286" r:id="rId56"/>
    <p:sldId id="287" r:id="rId57"/>
    <p:sldId id="277" r:id="rId58"/>
    <p:sldId id="278" r:id="rId59"/>
    <p:sldId id="337" r:id="rId60"/>
    <p:sldId id="415" r:id="rId61"/>
    <p:sldId id="414" r:id="rId62"/>
    <p:sldId id="382" r:id="rId63"/>
    <p:sldId id="422" r:id="rId64"/>
    <p:sldId id="423" r:id="rId65"/>
    <p:sldId id="435" r:id="rId66"/>
    <p:sldId id="372" r:id="rId67"/>
    <p:sldId id="290" r:id="rId68"/>
    <p:sldId id="373" r:id="rId69"/>
    <p:sldId id="343" r:id="rId70"/>
    <p:sldId id="430" r:id="rId71"/>
    <p:sldId id="374" r:id="rId72"/>
    <p:sldId id="375" r:id="rId73"/>
    <p:sldId id="376" r:id="rId74"/>
    <p:sldId id="431" r:id="rId75"/>
    <p:sldId id="388" r:id="rId76"/>
    <p:sldId id="432" r:id="rId77"/>
    <p:sldId id="265" r:id="rId78"/>
    <p:sldId id="416" r:id="rId79"/>
    <p:sldId id="296" r:id="rId80"/>
    <p:sldId id="418" r:id="rId81"/>
    <p:sldId id="341" r:id="rId82"/>
    <p:sldId id="309" r:id="rId83"/>
    <p:sldId id="400" r:id="rId84"/>
    <p:sldId id="401" r:id="rId85"/>
    <p:sldId id="402" r:id="rId86"/>
    <p:sldId id="398" r:id="rId87"/>
    <p:sldId id="434" r:id="rId88"/>
    <p:sldId id="433" r:id="rId89"/>
  </p:sldIdLst>
  <p:sldSz cx="9144000" cy="6858000" type="screen4x3"/>
  <p:notesSz cx="6669088" cy="9926638"/>
  <p:defaultTextStyle>
    <a:defPPr>
      <a:defRPr lang="es-E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9" d="100"/>
          <a:sy n="129" d="100"/>
        </p:scale>
        <p:origin x="-1896"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20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AE5B8-49F7-6744-B7EE-AC8E31374471}"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s-ES"/>
        </a:p>
      </dgm:t>
    </dgm:pt>
    <dgm:pt modelId="{1419CC63-A427-1C46-98A1-B407327FF4A6}">
      <dgm:prSet phldrT="[Texto]" custT="1"/>
      <dgm:spPr>
        <a:solidFill>
          <a:srgbClr val="0000FF"/>
        </a:solidFill>
      </dgm:spPr>
      <dgm:t>
        <a:bodyPr/>
        <a:lstStyle/>
        <a:p>
          <a:r>
            <a:rPr lang="es-ES" sz="1600" dirty="0" smtClean="0"/>
            <a:t>S-</a:t>
          </a:r>
          <a:r>
            <a:rPr lang="es-ES" sz="1600" dirty="0" err="1" smtClean="0"/>
            <a:t>Tg</a:t>
          </a:r>
          <a:endParaRPr lang="es-ES" sz="1600" dirty="0"/>
        </a:p>
      </dgm:t>
    </dgm:pt>
    <dgm:pt modelId="{7385D90D-FA21-1247-904B-7561D68B20CE}" type="parTrans" cxnId="{3C0F9654-81C2-0043-AF0C-BB4BC3C0397B}">
      <dgm:prSet/>
      <dgm:spPr/>
      <dgm:t>
        <a:bodyPr/>
        <a:lstStyle/>
        <a:p>
          <a:endParaRPr lang="es-ES"/>
        </a:p>
      </dgm:t>
    </dgm:pt>
    <dgm:pt modelId="{92B0CCC0-80DA-8448-BDBA-0E31F71F31D4}" type="sibTrans" cxnId="{3C0F9654-81C2-0043-AF0C-BB4BC3C0397B}">
      <dgm:prSet/>
      <dgm:spPr/>
      <dgm:t>
        <a:bodyPr/>
        <a:lstStyle/>
        <a:p>
          <a:endParaRPr lang="es-ES"/>
        </a:p>
      </dgm:t>
    </dgm:pt>
    <dgm:pt modelId="{457D7B7A-211D-6D43-93A2-C18BFE42AA64}">
      <dgm:prSet phldrT="[Texto]" custT="1"/>
      <dgm:spPr>
        <a:solidFill>
          <a:srgbClr val="0000FF"/>
        </a:solidFill>
      </dgm:spPr>
      <dgm:t>
        <a:bodyPr/>
        <a:lstStyle/>
        <a:p>
          <a:r>
            <a:rPr lang="es-ES" sz="1200" dirty="0" smtClean="0"/>
            <a:t>Ab-</a:t>
          </a:r>
          <a:r>
            <a:rPr lang="es-ES" sz="1200" dirty="0" err="1" smtClean="0"/>
            <a:t>Tg</a:t>
          </a:r>
          <a:endParaRPr lang="es-ES" sz="1200" dirty="0"/>
        </a:p>
      </dgm:t>
    </dgm:pt>
    <dgm:pt modelId="{9185CDB9-82EC-3E44-AA94-1B65FC0C8737}" type="parTrans" cxnId="{9581611C-01C9-604B-8EF3-39165E4AF058}">
      <dgm:prSet/>
      <dgm:spPr/>
      <dgm:t>
        <a:bodyPr/>
        <a:lstStyle/>
        <a:p>
          <a:endParaRPr lang="es-ES"/>
        </a:p>
      </dgm:t>
    </dgm:pt>
    <dgm:pt modelId="{E5C2662B-E621-0548-A2F5-F923A7E9F1FA}" type="sibTrans" cxnId="{9581611C-01C9-604B-8EF3-39165E4AF058}">
      <dgm:prSet/>
      <dgm:spPr/>
      <dgm:t>
        <a:bodyPr/>
        <a:lstStyle/>
        <a:p>
          <a:endParaRPr lang="es-ES"/>
        </a:p>
      </dgm:t>
    </dgm:pt>
    <dgm:pt modelId="{E594C2F8-4BD3-E34A-AA97-2349D2E061A1}">
      <dgm:prSet phldrT="[Texto]" custT="1"/>
      <dgm:spPr>
        <a:solidFill>
          <a:schemeClr val="tx1">
            <a:lumMod val="50000"/>
            <a:lumOff val="50000"/>
          </a:schemeClr>
        </a:solidFill>
      </dgm:spPr>
      <dgm:t>
        <a:bodyPr/>
        <a:lstStyle/>
        <a:p>
          <a:r>
            <a:rPr lang="es-ES" sz="1800" dirty="0" err="1" smtClean="0"/>
            <a:t>Neck</a:t>
          </a:r>
          <a:r>
            <a:rPr lang="es-ES" sz="1800" dirty="0" smtClean="0"/>
            <a:t> US</a:t>
          </a:r>
          <a:endParaRPr lang="es-ES" sz="1800" dirty="0"/>
        </a:p>
      </dgm:t>
    </dgm:pt>
    <dgm:pt modelId="{236D3272-7EB0-E44C-8446-43E1ACF729F2}" type="parTrans" cxnId="{8970251A-C799-D345-BB3B-EB7FB0FAA439}">
      <dgm:prSet/>
      <dgm:spPr/>
      <dgm:t>
        <a:bodyPr/>
        <a:lstStyle/>
        <a:p>
          <a:endParaRPr lang="es-ES"/>
        </a:p>
      </dgm:t>
    </dgm:pt>
    <dgm:pt modelId="{C1ADAB38-476F-C44E-8D66-90E7880A863F}" type="sibTrans" cxnId="{8970251A-C799-D345-BB3B-EB7FB0FAA439}">
      <dgm:prSet/>
      <dgm:spPr/>
      <dgm:t>
        <a:bodyPr/>
        <a:lstStyle/>
        <a:p>
          <a:endParaRPr lang="es-ES"/>
        </a:p>
      </dgm:t>
    </dgm:pt>
    <dgm:pt modelId="{D35F444C-D41A-0547-A73C-4E3F35372E97}">
      <dgm:prSet phldrT="[Texto]" custT="1"/>
      <dgm:spPr>
        <a:solidFill>
          <a:srgbClr val="800000"/>
        </a:solidFill>
      </dgm:spPr>
      <dgm:t>
        <a:bodyPr/>
        <a:lstStyle/>
        <a:p>
          <a:r>
            <a:rPr lang="es-ES" sz="1050" dirty="0" smtClean="0"/>
            <a:t>123/131-I</a:t>
          </a:r>
        </a:p>
        <a:p>
          <a:r>
            <a:rPr lang="es-ES" sz="1050" dirty="0" smtClean="0"/>
            <a:t> WBS</a:t>
          </a:r>
          <a:endParaRPr lang="es-ES" sz="1050" dirty="0"/>
        </a:p>
      </dgm:t>
    </dgm:pt>
    <dgm:pt modelId="{9A7F74BA-6200-2145-9D22-DC253B6DDDC1}" type="parTrans" cxnId="{65C68B05-FCF6-E74E-BEFA-1076BB64F0C4}">
      <dgm:prSet/>
      <dgm:spPr/>
      <dgm:t>
        <a:bodyPr/>
        <a:lstStyle/>
        <a:p>
          <a:endParaRPr lang="es-ES"/>
        </a:p>
      </dgm:t>
    </dgm:pt>
    <dgm:pt modelId="{2EDE6849-5B56-3A42-A5F6-80380569EC1F}" type="sibTrans" cxnId="{65C68B05-FCF6-E74E-BEFA-1076BB64F0C4}">
      <dgm:prSet/>
      <dgm:spPr/>
      <dgm:t>
        <a:bodyPr/>
        <a:lstStyle/>
        <a:p>
          <a:endParaRPr lang="es-ES"/>
        </a:p>
      </dgm:t>
    </dgm:pt>
    <dgm:pt modelId="{0D85A2AB-5778-D24E-BE9B-1132E830CDE4}" type="pres">
      <dgm:prSet presAssocID="{D78AE5B8-49F7-6744-B7EE-AC8E31374471}" presName="matrix" presStyleCnt="0">
        <dgm:presLayoutVars>
          <dgm:chMax val="1"/>
          <dgm:dir/>
          <dgm:resizeHandles val="exact"/>
        </dgm:presLayoutVars>
      </dgm:prSet>
      <dgm:spPr/>
      <dgm:t>
        <a:bodyPr/>
        <a:lstStyle/>
        <a:p>
          <a:endParaRPr lang="es-ES"/>
        </a:p>
      </dgm:t>
    </dgm:pt>
    <dgm:pt modelId="{59FB7664-EEB6-1A4C-B06A-B5DB051E8580}" type="pres">
      <dgm:prSet presAssocID="{D78AE5B8-49F7-6744-B7EE-AC8E31374471}" presName="diamond" presStyleLbl="bgShp" presStyleIdx="0" presStyleCnt="1"/>
      <dgm:spPr/>
    </dgm:pt>
    <dgm:pt modelId="{57841FBB-5B50-4140-A169-54AB16B88822}" type="pres">
      <dgm:prSet presAssocID="{D78AE5B8-49F7-6744-B7EE-AC8E31374471}" presName="quad1" presStyleLbl="node1" presStyleIdx="0" presStyleCnt="4">
        <dgm:presLayoutVars>
          <dgm:chMax val="0"/>
          <dgm:chPref val="0"/>
          <dgm:bulletEnabled val="1"/>
        </dgm:presLayoutVars>
      </dgm:prSet>
      <dgm:spPr/>
      <dgm:t>
        <a:bodyPr/>
        <a:lstStyle/>
        <a:p>
          <a:endParaRPr lang="es-ES"/>
        </a:p>
      </dgm:t>
    </dgm:pt>
    <dgm:pt modelId="{22C315AD-8210-3143-A1EE-3697A1B147E8}" type="pres">
      <dgm:prSet presAssocID="{D78AE5B8-49F7-6744-B7EE-AC8E31374471}" presName="quad2" presStyleLbl="node1" presStyleIdx="1" presStyleCnt="4">
        <dgm:presLayoutVars>
          <dgm:chMax val="0"/>
          <dgm:chPref val="0"/>
          <dgm:bulletEnabled val="1"/>
        </dgm:presLayoutVars>
      </dgm:prSet>
      <dgm:spPr/>
      <dgm:t>
        <a:bodyPr/>
        <a:lstStyle/>
        <a:p>
          <a:endParaRPr lang="es-ES"/>
        </a:p>
      </dgm:t>
    </dgm:pt>
    <dgm:pt modelId="{56DDB7DA-B976-4141-95B4-93F2841FFD21}" type="pres">
      <dgm:prSet presAssocID="{D78AE5B8-49F7-6744-B7EE-AC8E31374471}" presName="quad3" presStyleLbl="node1" presStyleIdx="2" presStyleCnt="4" custLinFactNeighborX="4448" custLinFactNeighborY="414">
        <dgm:presLayoutVars>
          <dgm:chMax val="0"/>
          <dgm:chPref val="0"/>
          <dgm:bulletEnabled val="1"/>
        </dgm:presLayoutVars>
      </dgm:prSet>
      <dgm:spPr/>
      <dgm:t>
        <a:bodyPr/>
        <a:lstStyle/>
        <a:p>
          <a:endParaRPr lang="es-ES"/>
        </a:p>
      </dgm:t>
    </dgm:pt>
    <dgm:pt modelId="{D041940D-31C5-9F4E-AAA0-78F9C936A073}" type="pres">
      <dgm:prSet presAssocID="{D78AE5B8-49F7-6744-B7EE-AC8E31374471}" presName="quad4" presStyleLbl="node1" presStyleIdx="3" presStyleCnt="4">
        <dgm:presLayoutVars>
          <dgm:chMax val="0"/>
          <dgm:chPref val="0"/>
          <dgm:bulletEnabled val="1"/>
        </dgm:presLayoutVars>
      </dgm:prSet>
      <dgm:spPr/>
      <dgm:t>
        <a:bodyPr/>
        <a:lstStyle/>
        <a:p>
          <a:endParaRPr lang="es-ES"/>
        </a:p>
      </dgm:t>
    </dgm:pt>
  </dgm:ptLst>
  <dgm:cxnLst>
    <dgm:cxn modelId="{9581611C-01C9-604B-8EF3-39165E4AF058}" srcId="{D78AE5B8-49F7-6744-B7EE-AC8E31374471}" destId="{457D7B7A-211D-6D43-93A2-C18BFE42AA64}" srcOrd="1" destOrd="0" parTransId="{9185CDB9-82EC-3E44-AA94-1B65FC0C8737}" sibTransId="{E5C2662B-E621-0548-A2F5-F923A7E9F1FA}"/>
    <dgm:cxn modelId="{3C0F9654-81C2-0043-AF0C-BB4BC3C0397B}" srcId="{D78AE5B8-49F7-6744-B7EE-AC8E31374471}" destId="{1419CC63-A427-1C46-98A1-B407327FF4A6}" srcOrd="0" destOrd="0" parTransId="{7385D90D-FA21-1247-904B-7561D68B20CE}" sibTransId="{92B0CCC0-80DA-8448-BDBA-0E31F71F31D4}"/>
    <dgm:cxn modelId="{19D31CB1-0001-5B45-8E32-1D83277F39A4}" type="presOf" srcId="{1419CC63-A427-1C46-98A1-B407327FF4A6}" destId="{57841FBB-5B50-4140-A169-54AB16B88822}" srcOrd="0" destOrd="0" presId="urn:microsoft.com/office/officeart/2005/8/layout/matrix3"/>
    <dgm:cxn modelId="{9AF6501E-18DE-7245-9F34-3C6B9C4F1329}" type="presOf" srcId="{457D7B7A-211D-6D43-93A2-C18BFE42AA64}" destId="{22C315AD-8210-3143-A1EE-3697A1B147E8}" srcOrd="0" destOrd="0" presId="urn:microsoft.com/office/officeart/2005/8/layout/matrix3"/>
    <dgm:cxn modelId="{65C68B05-FCF6-E74E-BEFA-1076BB64F0C4}" srcId="{D78AE5B8-49F7-6744-B7EE-AC8E31374471}" destId="{D35F444C-D41A-0547-A73C-4E3F35372E97}" srcOrd="3" destOrd="0" parTransId="{9A7F74BA-6200-2145-9D22-DC253B6DDDC1}" sibTransId="{2EDE6849-5B56-3A42-A5F6-80380569EC1F}"/>
    <dgm:cxn modelId="{8970251A-C799-D345-BB3B-EB7FB0FAA439}" srcId="{D78AE5B8-49F7-6744-B7EE-AC8E31374471}" destId="{E594C2F8-4BD3-E34A-AA97-2349D2E061A1}" srcOrd="2" destOrd="0" parTransId="{236D3272-7EB0-E44C-8446-43E1ACF729F2}" sibTransId="{C1ADAB38-476F-C44E-8D66-90E7880A863F}"/>
    <dgm:cxn modelId="{4240B098-389D-BF4E-A6FC-68158D96349F}" type="presOf" srcId="{E594C2F8-4BD3-E34A-AA97-2349D2E061A1}" destId="{56DDB7DA-B976-4141-95B4-93F2841FFD21}" srcOrd="0" destOrd="0" presId="urn:microsoft.com/office/officeart/2005/8/layout/matrix3"/>
    <dgm:cxn modelId="{843575CD-AA07-5341-9BAD-762D674FB674}" type="presOf" srcId="{D35F444C-D41A-0547-A73C-4E3F35372E97}" destId="{D041940D-31C5-9F4E-AAA0-78F9C936A073}" srcOrd="0" destOrd="0" presId="urn:microsoft.com/office/officeart/2005/8/layout/matrix3"/>
    <dgm:cxn modelId="{D0AD211B-F7E9-E04E-9964-46B625304005}" type="presOf" srcId="{D78AE5B8-49F7-6744-B7EE-AC8E31374471}" destId="{0D85A2AB-5778-D24E-BE9B-1132E830CDE4}" srcOrd="0" destOrd="0" presId="urn:microsoft.com/office/officeart/2005/8/layout/matrix3"/>
    <dgm:cxn modelId="{7A7DE04D-16CA-C640-AB35-4B01B9FB1D21}" type="presParOf" srcId="{0D85A2AB-5778-D24E-BE9B-1132E830CDE4}" destId="{59FB7664-EEB6-1A4C-B06A-B5DB051E8580}" srcOrd="0" destOrd="0" presId="urn:microsoft.com/office/officeart/2005/8/layout/matrix3"/>
    <dgm:cxn modelId="{B79AB6EC-E26A-894E-9DED-BD3D225503EB}" type="presParOf" srcId="{0D85A2AB-5778-D24E-BE9B-1132E830CDE4}" destId="{57841FBB-5B50-4140-A169-54AB16B88822}" srcOrd="1" destOrd="0" presId="urn:microsoft.com/office/officeart/2005/8/layout/matrix3"/>
    <dgm:cxn modelId="{D7FD371D-ADBE-C14F-BC8A-BC092D483B51}" type="presParOf" srcId="{0D85A2AB-5778-D24E-BE9B-1132E830CDE4}" destId="{22C315AD-8210-3143-A1EE-3697A1B147E8}" srcOrd="2" destOrd="0" presId="urn:microsoft.com/office/officeart/2005/8/layout/matrix3"/>
    <dgm:cxn modelId="{6E0B2774-47FE-4444-B173-70FF23531439}" type="presParOf" srcId="{0D85A2AB-5778-D24E-BE9B-1132E830CDE4}" destId="{56DDB7DA-B976-4141-95B4-93F2841FFD21}" srcOrd="3" destOrd="0" presId="urn:microsoft.com/office/officeart/2005/8/layout/matrix3"/>
    <dgm:cxn modelId="{202CCD69-D859-BD4E-B263-B547D619BF23}" type="presParOf" srcId="{0D85A2AB-5778-D24E-BE9B-1132E830CDE4}" destId="{D041940D-31C5-9F4E-AAA0-78F9C936A073}"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B7664-EEB6-1A4C-B06A-B5DB051E8580}">
      <dsp:nvSpPr>
        <dsp:cNvPr id="0" name=""/>
        <dsp:cNvSpPr/>
      </dsp:nvSpPr>
      <dsp:spPr>
        <a:xfrm>
          <a:off x="1013312" y="0"/>
          <a:ext cx="2508913" cy="2508913"/>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7841FBB-5B50-4140-A169-54AB16B88822}">
      <dsp:nvSpPr>
        <dsp:cNvPr id="0" name=""/>
        <dsp:cNvSpPr/>
      </dsp:nvSpPr>
      <dsp:spPr>
        <a:xfrm>
          <a:off x="1251659" y="238346"/>
          <a:ext cx="978476" cy="978476"/>
        </a:xfrm>
        <a:prstGeom prst="roundRect">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S-</a:t>
          </a:r>
          <a:r>
            <a:rPr lang="es-ES" sz="1600" kern="1200" dirty="0" err="1" smtClean="0"/>
            <a:t>Tg</a:t>
          </a:r>
          <a:endParaRPr lang="es-ES" sz="1600" kern="1200" dirty="0"/>
        </a:p>
      </dsp:txBody>
      <dsp:txXfrm>
        <a:off x="1299424" y="286111"/>
        <a:ext cx="882946" cy="882946"/>
      </dsp:txXfrm>
    </dsp:sp>
    <dsp:sp modelId="{22C315AD-8210-3143-A1EE-3697A1B147E8}">
      <dsp:nvSpPr>
        <dsp:cNvPr id="0" name=""/>
        <dsp:cNvSpPr/>
      </dsp:nvSpPr>
      <dsp:spPr>
        <a:xfrm>
          <a:off x="2305402" y="238346"/>
          <a:ext cx="978476" cy="978476"/>
        </a:xfrm>
        <a:prstGeom prst="roundRect">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Ab-</a:t>
          </a:r>
          <a:r>
            <a:rPr lang="es-ES" sz="1200" kern="1200" dirty="0" err="1" smtClean="0"/>
            <a:t>Tg</a:t>
          </a:r>
          <a:endParaRPr lang="es-ES" sz="1200" kern="1200" dirty="0"/>
        </a:p>
      </dsp:txBody>
      <dsp:txXfrm>
        <a:off x="2353167" y="286111"/>
        <a:ext cx="882946" cy="882946"/>
      </dsp:txXfrm>
    </dsp:sp>
    <dsp:sp modelId="{56DDB7DA-B976-4141-95B4-93F2841FFD21}">
      <dsp:nvSpPr>
        <dsp:cNvPr id="0" name=""/>
        <dsp:cNvSpPr/>
      </dsp:nvSpPr>
      <dsp:spPr>
        <a:xfrm>
          <a:off x="1295181" y="1296141"/>
          <a:ext cx="978476" cy="978476"/>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err="1" smtClean="0"/>
            <a:t>Neck</a:t>
          </a:r>
          <a:r>
            <a:rPr lang="es-ES" sz="1800" kern="1200" dirty="0" smtClean="0"/>
            <a:t> US</a:t>
          </a:r>
          <a:endParaRPr lang="es-ES" sz="1800" kern="1200" dirty="0"/>
        </a:p>
      </dsp:txBody>
      <dsp:txXfrm>
        <a:off x="1342946" y="1343906"/>
        <a:ext cx="882946" cy="882946"/>
      </dsp:txXfrm>
    </dsp:sp>
    <dsp:sp modelId="{D041940D-31C5-9F4E-AAA0-78F9C936A073}">
      <dsp:nvSpPr>
        <dsp:cNvPr id="0" name=""/>
        <dsp:cNvSpPr/>
      </dsp:nvSpPr>
      <dsp:spPr>
        <a:xfrm>
          <a:off x="2305402" y="1292090"/>
          <a:ext cx="978476" cy="978476"/>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kern="1200" dirty="0" smtClean="0"/>
            <a:t>123/131-I</a:t>
          </a:r>
        </a:p>
        <a:p>
          <a:pPr lvl="0" algn="ctr" defTabSz="466725">
            <a:lnSpc>
              <a:spcPct val="90000"/>
            </a:lnSpc>
            <a:spcBef>
              <a:spcPct val="0"/>
            </a:spcBef>
            <a:spcAft>
              <a:spcPct val="35000"/>
            </a:spcAft>
          </a:pPr>
          <a:r>
            <a:rPr lang="es-ES" sz="1050" kern="1200" dirty="0" smtClean="0"/>
            <a:t> WBS</a:t>
          </a:r>
          <a:endParaRPr lang="es-ES" sz="1050" kern="1200" dirty="0"/>
        </a:p>
      </dsp:txBody>
      <dsp:txXfrm>
        <a:off x="2353167" y="1339855"/>
        <a:ext cx="882946" cy="88294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s-ES"/>
          </a:p>
        </p:txBody>
      </p:sp>
      <p:sp>
        <p:nvSpPr>
          <p:cNvPr id="155651" name="Rectangle 3"/>
          <p:cNvSpPr>
            <a:spLocks noGrp="1" noChangeArrowheads="1"/>
          </p:cNvSpPr>
          <p:nvPr>
            <p:ph type="dt" sz="quarter"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fld id="{2D86A6D2-9A37-6740-B5A1-62AD71385063}" type="datetimeFigureOut">
              <a:rPr lang="es-ES"/>
              <a:pPr>
                <a:defRPr/>
              </a:pPr>
              <a:t>26/11/16</a:t>
            </a:fld>
            <a:endParaRPr lang="es-ES"/>
          </a:p>
        </p:txBody>
      </p:sp>
      <p:sp>
        <p:nvSpPr>
          <p:cNvPr id="155652" name="Rectangle 4"/>
          <p:cNvSpPr>
            <a:spLocks noGrp="1" noChangeArrowheads="1"/>
          </p:cNvSpPr>
          <p:nvPr>
            <p:ph type="ftr" sz="quarter" idx="2"/>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s-ES"/>
          </a:p>
        </p:txBody>
      </p:sp>
      <p:sp>
        <p:nvSpPr>
          <p:cNvPr id="155653" name="Rectangle 5"/>
          <p:cNvSpPr>
            <a:spLocks noGrp="1" noChangeArrowheads="1"/>
          </p:cNvSpPr>
          <p:nvPr>
            <p:ph type="sldNum" sz="quarter" idx="3"/>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6B31207-7EB6-C041-9F61-9A14C197BEF1}" type="slidenum">
              <a:rPr lang="es-ES"/>
              <a:pPr>
                <a:defRPr/>
              </a:pPr>
              <a:t>‹Nr.›</a:t>
            </a:fld>
            <a:endParaRPr lang="es-ES"/>
          </a:p>
        </p:txBody>
      </p:sp>
    </p:spTree>
    <p:extLst>
      <p:ext uri="{BB962C8B-B14F-4D97-AF65-F5344CB8AC3E}">
        <p14:creationId xmlns:p14="http://schemas.microsoft.com/office/powerpoint/2010/main" val="38975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25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778250" y="0"/>
            <a:ext cx="288925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9D85A98E-A2FE-B84C-9928-2AEA6D6AC80F}" type="datetimeFigureOut">
              <a:rPr lang="es-ES"/>
              <a:pPr>
                <a:defRPr/>
              </a:pPr>
              <a:t>26/11/16</a:t>
            </a:fld>
            <a:endParaRPr lang="es-ES"/>
          </a:p>
        </p:txBody>
      </p:sp>
      <p:sp>
        <p:nvSpPr>
          <p:cNvPr id="4" name="Marcador de imagen de diapositiva 3"/>
          <p:cNvSpPr>
            <a:spLocks noGrp="1" noRot="1" noChangeAspect="1"/>
          </p:cNvSpPr>
          <p:nvPr>
            <p:ph type="sldImg" idx="2"/>
          </p:nvPr>
        </p:nvSpPr>
        <p:spPr>
          <a:xfrm>
            <a:off x="852488" y="744538"/>
            <a:ext cx="4964112"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66750" y="4714875"/>
            <a:ext cx="5335588" cy="4467225"/>
          </a:xfrm>
          <a:prstGeom prst="rect">
            <a:avLst/>
          </a:prstGeom>
        </p:spPr>
        <p:txBody>
          <a:bodyPr vert="horz" lIns="91440" tIns="45720" rIns="91440" bIns="45720" rtlCol="0"/>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a:p>
        </p:txBody>
      </p:sp>
      <p:sp>
        <p:nvSpPr>
          <p:cNvPr id="6" name="Marcador de pie de página 5"/>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778250" y="9428163"/>
            <a:ext cx="2889250"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3F522FE-D338-3E48-9641-BC4F2FD1B7FF}" type="slidenum">
              <a:rPr lang="es-ES"/>
              <a:pPr>
                <a:defRPr/>
              </a:pPr>
              <a:t>‹Nr.›</a:t>
            </a:fld>
            <a:endParaRPr lang="es-ES"/>
          </a:p>
        </p:txBody>
      </p:sp>
    </p:spTree>
    <p:extLst>
      <p:ext uri="{BB962C8B-B14F-4D97-AF65-F5344CB8AC3E}">
        <p14:creationId xmlns:p14="http://schemas.microsoft.com/office/powerpoint/2010/main" val="48195683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FC21D5F-404B-6F4D-910A-A0E33F673707}" type="slidenum">
              <a:rPr lang="es-ES" sz="1200"/>
              <a:pPr eaLnBrk="1" fontAlgn="base" hangingPunct="1">
                <a:spcBef>
                  <a:spcPct val="0"/>
                </a:spcBef>
                <a:spcAft>
                  <a:spcPct val="0"/>
                </a:spcAft>
              </a:pPr>
              <a:t>54</a:t>
            </a:fld>
            <a:endParaRPr lang="es-ES" sz="1200"/>
          </a:p>
        </p:txBody>
      </p:sp>
      <p:sp>
        <p:nvSpPr>
          <p:cNvPr id="74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
        <p:nvSpPr>
          <p:cNvPr id="74756" name="3 Marcador de número de diapositiva"/>
          <p:cNvSpPr txBox="1">
            <a:spLocks noGrp="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74F07DCD-F270-A74B-8F21-B0CFE68E19F1}" type="slidenum">
              <a:rPr lang="es-ES" sz="1200">
                <a:solidFill>
                  <a:srgbClr val="000000"/>
                </a:solidFill>
              </a:rPr>
              <a:pPr algn="r" eaLnBrk="1" hangingPunct="1"/>
              <a:t>54</a:t>
            </a:fld>
            <a:endParaRPr lang="es-E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hangingPunct="1">
              <a:spcBef>
                <a:spcPct val="0"/>
              </a:spcBef>
            </a:pPr>
            <a:endParaRPr lang="es-ES">
              <a:latin typeface="Calibri" charset="0"/>
            </a:endParaRPr>
          </a:p>
        </p:txBody>
      </p:sp>
      <p:sp>
        <p:nvSpPr>
          <p:cNvPr id="20483" name="3 Marcador de número de diapositiva"/>
          <p:cNvSpPr txBox="1">
            <a:spLocks noGrp="1"/>
          </p:cNvSpPr>
          <p:nvPr/>
        </p:nvSpPr>
        <p:spPr bwMode="auto">
          <a:xfrm>
            <a:off x="3778250" y="9428163"/>
            <a:ext cx="288925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4400">
              <a:defRPr/>
            </a:pPr>
            <a:fld id="{8C5F888C-BB03-CC45-BDD9-DC3F8E42021E}" type="slidenum">
              <a:rPr lang="en-US" sz="1200">
                <a:solidFill>
                  <a:prstClr val="black"/>
                </a:solidFill>
                <a:latin typeface="Arial" charset="0"/>
              </a:rPr>
              <a:pPr algn="r" defTabSz="914400">
                <a:defRPr/>
              </a:pPr>
              <a:t>66</a:t>
            </a:fld>
            <a:endParaRPr lang="en-US" sz="1200">
              <a:solidFill>
                <a:prstClr val="black"/>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atin typeface="Arial" charset="0"/>
              </a:rPr>
              <a:t>Tabla 6 de Lamartina et al 2015: efectos adversos del radioyodo</a:t>
            </a:r>
          </a:p>
          <a:p>
            <a:pPr eaLnBrk="1" hangingPunct="1">
              <a:spcBef>
                <a:spcPct val="0"/>
              </a:spcBef>
            </a:pPr>
            <a:endParaRPr lang="es-ES_tradnl">
              <a:latin typeface="Arial" charset="0"/>
            </a:endParaRPr>
          </a:p>
          <a:p>
            <a:pPr eaLnBrk="1" hangingPunct="1">
              <a:spcBef>
                <a:spcPct val="0"/>
              </a:spcBef>
            </a:pPr>
            <a:r>
              <a:rPr lang="en-US">
                <a:latin typeface="Arial" charset="0"/>
              </a:rPr>
              <a:t>While the occurrence of adverse effects, including second malignancies is likely to be uncommon with low administered activities, recent data unfortunately indicate that relatively large administered activities are still being used for RRA, (81) with no evidence of benefit beyond that achieved with 30–50 mCi </a:t>
            </a:r>
            <a:r>
              <a:rPr lang="es-ES">
                <a:latin typeface="Arial" charset="0"/>
              </a:rPr>
              <a:t>(82, 83, 84).</a:t>
            </a:r>
          </a:p>
        </p:txBody>
      </p:sp>
      <p:sp>
        <p:nvSpPr>
          <p:cNvPr id="91139" name="3 Marcador de número de diapositiva"/>
          <p:cNvSpPr txBox="1">
            <a:spLocks noGrp="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11473863-4104-B344-906A-4DD0D6DAC5FC}" type="slidenum">
              <a:rPr lang="en-US" sz="1200">
                <a:latin typeface="Arial" charset="0"/>
              </a:rPr>
              <a:pPr algn="r" eaLnBrk="1" hangingPunct="1"/>
              <a:t>67</a:t>
            </a:fld>
            <a:endParaRPr lang="en-US"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hangingPunct="1">
              <a:spcBef>
                <a:spcPct val="0"/>
              </a:spcBef>
            </a:pPr>
            <a:endParaRPr lang="es-ES">
              <a:latin typeface="Calibri" charset="0"/>
            </a:endParaRPr>
          </a:p>
        </p:txBody>
      </p:sp>
      <p:sp>
        <p:nvSpPr>
          <p:cNvPr id="22531" name="3 Marcador de número de diapositiva"/>
          <p:cNvSpPr txBox="1">
            <a:spLocks noGrp="1"/>
          </p:cNvSpPr>
          <p:nvPr/>
        </p:nvSpPr>
        <p:spPr bwMode="auto">
          <a:xfrm>
            <a:off x="3778250" y="9428163"/>
            <a:ext cx="288925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4400">
              <a:defRPr/>
            </a:pPr>
            <a:fld id="{E304703B-6145-8B48-9C74-46F558F57B5F}" type="slidenum">
              <a:rPr lang="en-US" sz="1200">
                <a:solidFill>
                  <a:prstClr val="black"/>
                </a:solidFill>
                <a:latin typeface="Arial" charset="0"/>
              </a:rPr>
              <a:pPr algn="r" defTabSz="914400">
                <a:defRPr/>
              </a:pPr>
              <a:t>68</a:t>
            </a:fld>
            <a:endParaRPr lang="en-US" sz="1200">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hangingPunct="1">
              <a:spcBef>
                <a:spcPct val="0"/>
              </a:spcBef>
            </a:pPr>
            <a:endParaRPr lang="es-E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atin typeface="Arial" charset="0"/>
            </a:endParaRPr>
          </a:p>
          <a:p>
            <a:pPr eaLnBrk="1" hangingPunct="1">
              <a:spcBef>
                <a:spcPct val="0"/>
              </a:spcBef>
            </a:pPr>
            <a:endParaRPr lang="es-E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35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atin typeface="Calibri" charset="0"/>
              </a:rPr>
              <a:t>NED: denotes a patient as having no evidence of disease at final follow-up.</a:t>
            </a:r>
          </a:p>
        </p:txBody>
      </p:sp>
      <p:sp>
        <p:nvSpPr>
          <p:cNvPr id="193540" name="Marcador de número de diapositiva 3"/>
          <p:cNvSpPr txBox="1">
            <a:spLocks noGrp="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37DEB850-23F8-5041-BBAE-7BDFA6979508}" type="slidenum">
              <a:rPr lang="es-ES" sz="1200"/>
              <a:pPr algn="r" eaLnBrk="1" hangingPunct="1"/>
              <a:t>80</a:t>
            </a:fld>
            <a:endParaRPr lang="es-E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14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
        <p:nvSpPr>
          <p:cNvPr id="191492" name="Marcador de número de diapositiva 3"/>
          <p:cNvSpPr txBox="1">
            <a:spLocks noGrp="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3FD7193C-CBE9-0F45-A2E5-C69DAC6AF244}" type="slidenum">
              <a:rPr lang="es-ES" sz="1200"/>
              <a:pPr algn="r" eaLnBrk="1" hangingPunct="1"/>
              <a:t>88</a:t>
            </a:fld>
            <a:endParaRPr lang="es-E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BC098850-D651-5347-B549-4A3684CB2587}" type="datetimeFigureOut">
              <a:rPr lang="es-ES"/>
              <a:pPr>
                <a:defRPr/>
              </a:pPr>
              <a:t>26/11/16</a:t>
            </a:fld>
            <a:endParaRPr lang="es-ES"/>
          </a:p>
        </p:txBody>
      </p:sp>
      <p:sp>
        <p:nvSpPr>
          <p:cNvPr id="5" name="Marcador de pie de página 4"/>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DB552D23-24F0-934F-883D-F42A8981EFD3}" type="slidenum">
              <a:rPr lang="es-ES"/>
              <a:pPr>
                <a:defRPr/>
              </a:pPr>
              <a:t>‹Nr.›</a:t>
            </a:fld>
            <a:endParaRPr lang="es-ES"/>
          </a:p>
        </p:txBody>
      </p:sp>
    </p:spTree>
    <p:extLst>
      <p:ext uri="{BB962C8B-B14F-4D97-AF65-F5344CB8AC3E}">
        <p14:creationId xmlns:p14="http://schemas.microsoft.com/office/powerpoint/2010/main" val="171993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779180" y="1144862"/>
            <a:ext cx="2941474" cy="639489"/>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3980189"/>
            <a:ext cx="4014740" cy="2145974"/>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BBD48212-14EF-EC4E-91CC-25C23512DEA7}" type="datetimeFigureOut">
              <a:rPr lang="es-ES"/>
              <a:pPr>
                <a:defRPr/>
              </a:pPr>
              <a:t>26/11/16</a:t>
            </a:fld>
            <a:endParaRPr lang="es-ES"/>
          </a:p>
        </p:txBody>
      </p:sp>
      <p:sp>
        <p:nvSpPr>
          <p:cNvPr id="5" name="Marcador de pie de página 4"/>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29DFDF0B-D6D7-5E42-B5BB-B3546B6A0F82}" type="slidenum">
              <a:rPr lang="es-ES"/>
              <a:pPr>
                <a:defRPr/>
              </a:pPr>
              <a:t>‹Nr.›</a:t>
            </a:fld>
            <a:endParaRPr lang="es-ES"/>
          </a:p>
        </p:txBody>
      </p:sp>
    </p:spTree>
    <p:extLst>
      <p:ext uri="{BB962C8B-B14F-4D97-AF65-F5344CB8AC3E}">
        <p14:creationId xmlns:p14="http://schemas.microsoft.com/office/powerpoint/2010/main" val="409611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52B081AA-F701-434F-8520-E134415CFC1B}" type="datetimeFigureOut">
              <a:rPr lang="es-ES"/>
              <a:pPr>
                <a:defRPr/>
              </a:pPr>
              <a:t>26/11/16</a:t>
            </a:fld>
            <a:endParaRPr lang="es-ES"/>
          </a:p>
        </p:txBody>
      </p:sp>
      <p:sp>
        <p:nvSpPr>
          <p:cNvPr id="5" name="Marcador de pie de página 4"/>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5B233D05-6033-9346-8172-72D5404F35D6}" type="slidenum">
              <a:rPr lang="es-ES"/>
              <a:pPr>
                <a:defRPr/>
              </a:pPr>
              <a:t>‹Nr.›</a:t>
            </a:fld>
            <a:endParaRPr lang="es-ES"/>
          </a:p>
        </p:txBody>
      </p:sp>
    </p:spTree>
    <p:extLst>
      <p:ext uri="{BB962C8B-B14F-4D97-AF65-F5344CB8AC3E}">
        <p14:creationId xmlns:p14="http://schemas.microsoft.com/office/powerpoint/2010/main" val="195223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779180" y="1144862"/>
            <a:ext cx="2941474" cy="639489"/>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3980189"/>
            <a:ext cx="4014740" cy="2145974"/>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5D6986B5-0E46-1047-80CE-7314F1762DD8}" type="datetimeFigureOut">
              <a:rPr lang="es-ES"/>
              <a:pPr>
                <a:defRPr/>
              </a:pPr>
              <a:t>26/11/16</a:t>
            </a:fld>
            <a:endParaRPr lang="es-ES"/>
          </a:p>
        </p:txBody>
      </p:sp>
      <p:sp>
        <p:nvSpPr>
          <p:cNvPr id="5" name="Marcador de pie de página 4"/>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FE9221F6-DF4E-4543-8FC2-FC6B37FA0C78}" type="slidenum">
              <a:rPr lang="es-ES"/>
              <a:pPr>
                <a:defRPr/>
              </a:pPr>
              <a:t>‹Nr.›</a:t>
            </a:fld>
            <a:endParaRPr lang="es-ES"/>
          </a:p>
        </p:txBody>
      </p:sp>
    </p:spTree>
    <p:extLst>
      <p:ext uri="{BB962C8B-B14F-4D97-AF65-F5344CB8AC3E}">
        <p14:creationId xmlns:p14="http://schemas.microsoft.com/office/powerpoint/2010/main" val="211872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8748362C-4082-8F44-974D-797C386011AE}" type="datetimeFigureOut">
              <a:rPr lang="es-ES"/>
              <a:pPr>
                <a:defRPr/>
              </a:pPr>
              <a:t>26/11/16</a:t>
            </a:fld>
            <a:endParaRPr lang="es-ES"/>
          </a:p>
        </p:txBody>
      </p:sp>
      <p:sp>
        <p:nvSpPr>
          <p:cNvPr id="5" name="Marcador de pie de página 4"/>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4E0BD005-B5AD-A048-AEBE-6F74136DFAB4}" type="slidenum">
              <a:rPr lang="es-ES"/>
              <a:pPr>
                <a:defRPr/>
              </a:pPr>
              <a:t>‹Nr.›</a:t>
            </a:fld>
            <a:endParaRPr lang="es-ES"/>
          </a:p>
        </p:txBody>
      </p:sp>
    </p:spTree>
    <p:extLst>
      <p:ext uri="{BB962C8B-B14F-4D97-AF65-F5344CB8AC3E}">
        <p14:creationId xmlns:p14="http://schemas.microsoft.com/office/powerpoint/2010/main" val="415937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779180" y="1144862"/>
            <a:ext cx="2941474" cy="639489"/>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92756952-54F1-F949-A44C-5B1B8EBA87C0}" type="datetimeFigureOut">
              <a:rPr lang="es-ES"/>
              <a:pPr>
                <a:defRPr/>
              </a:pPr>
              <a:t>26/11/16</a:t>
            </a:fld>
            <a:endParaRPr lang="es-ES"/>
          </a:p>
        </p:txBody>
      </p:sp>
      <p:sp>
        <p:nvSpPr>
          <p:cNvPr id="6" name="Marcador de pie de página 5"/>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7" name="Marcador de número de diapositiva 6"/>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CD85BE32-2FD2-6942-BBB9-00252B988211}" type="slidenum">
              <a:rPr lang="es-ES"/>
              <a:pPr>
                <a:defRPr/>
              </a:pPr>
              <a:t>‹Nr.›</a:t>
            </a:fld>
            <a:endParaRPr lang="es-ES"/>
          </a:p>
        </p:txBody>
      </p:sp>
    </p:spTree>
    <p:extLst>
      <p:ext uri="{BB962C8B-B14F-4D97-AF65-F5344CB8AC3E}">
        <p14:creationId xmlns:p14="http://schemas.microsoft.com/office/powerpoint/2010/main" val="262556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779180" y="1144862"/>
            <a:ext cx="2941474" cy="639489"/>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A6DEC783-FF07-8544-8D41-CE0A8375A683}" type="datetimeFigureOut">
              <a:rPr lang="es-ES"/>
              <a:pPr>
                <a:defRPr/>
              </a:pPr>
              <a:t>26/11/16</a:t>
            </a:fld>
            <a:endParaRPr lang="es-ES"/>
          </a:p>
        </p:txBody>
      </p:sp>
      <p:sp>
        <p:nvSpPr>
          <p:cNvPr id="8" name="Marcador de pie de página 7"/>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9" name="Marcador de número de diapositiva 8"/>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9C8C619E-419E-5B4B-AB2B-3FAF76DEBD1D}" type="slidenum">
              <a:rPr lang="es-ES"/>
              <a:pPr>
                <a:defRPr/>
              </a:pPr>
              <a:t>‹Nr.›</a:t>
            </a:fld>
            <a:endParaRPr lang="es-ES"/>
          </a:p>
        </p:txBody>
      </p:sp>
    </p:spTree>
    <p:extLst>
      <p:ext uri="{BB962C8B-B14F-4D97-AF65-F5344CB8AC3E}">
        <p14:creationId xmlns:p14="http://schemas.microsoft.com/office/powerpoint/2010/main" val="194773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779180" y="1144862"/>
            <a:ext cx="2941474" cy="639489"/>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9D0E2AE6-0028-5C40-9925-BCD5789F3D66}" type="datetimeFigureOut">
              <a:rPr lang="es-ES"/>
              <a:pPr>
                <a:defRPr/>
              </a:pPr>
              <a:t>26/11/16</a:t>
            </a:fld>
            <a:endParaRPr lang="es-ES"/>
          </a:p>
        </p:txBody>
      </p:sp>
      <p:sp>
        <p:nvSpPr>
          <p:cNvPr id="4" name="Marcador de pie de página 3"/>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5" name="Marcador de número de diapositiva 4"/>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59452412-E770-CB48-BC99-6B929AB5C4B7}" type="slidenum">
              <a:rPr lang="es-ES"/>
              <a:pPr>
                <a:defRPr/>
              </a:pPr>
              <a:t>‹Nr.›</a:t>
            </a:fld>
            <a:endParaRPr lang="es-ES"/>
          </a:p>
        </p:txBody>
      </p:sp>
    </p:spTree>
    <p:extLst>
      <p:ext uri="{BB962C8B-B14F-4D97-AF65-F5344CB8AC3E}">
        <p14:creationId xmlns:p14="http://schemas.microsoft.com/office/powerpoint/2010/main" val="172386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10BF0659-2904-F742-B36B-16EA382AD55A}" type="datetimeFigureOut">
              <a:rPr lang="es-ES"/>
              <a:pPr>
                <a:defRPr/>
              </a:pPr>
              <a:t>26/11/16</a:t>
            </a:fld>
            <a:endParaRPr lang="es-ES"/>
          </a:p>
        </p:txBody>
      </p:sp>
      <p:sp>
        <p:nvSpPr>
          <p:cNvPr id="3" name="Marcador de pie de página 2"/>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4" name="Marcador de número de diapositiva 3"/>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5F8A06F5-AD21-4841-9A4C-9D524E1B5D61}" type="slidenum">
              <a:rPr lang="es-ES"/>
              <a:pPr>
                <a:defRPr/>
              </a:pPr>
              <a:t>‹Nr.›</a:t>
            </a:fld>
            <a:endParaRPr lang="es-ES"/>
          </a:p>
        </p:txBody>
      </p:sp>
    </p:spTree>
    <p:extLst>
      <p:ext uri="{BB962C8B-B14F-4D97-AF65-F5344CB8AC3E}">
        <p14:creationId xmlns:p14="http://schemas.microsoft.com/office/powerpoint/2010/main" val="242928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529D6862-1E09-8C4C-8B24-752C1C77966C}" type="datetimeFigureOut">
              <a:rPr lang="es-ES"/>
              <a:pPr>
                <a:defRPr/>
              </a:pPr>
              <a:t>26/11/16</a:t>
            </a:fld>
            <a:endParaRPr lang="es-ES"/>
          </a:p>
        </p:txBody>
      </p:sp>
      <p:sp>
        <p:nvSpPr>
          <p:cNvPr id="6" name="Marcador de pie de página 5"/>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7" name="Marcador de número de diapositiva 6"/>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1769CC2E-DAF3-1A4A-808D-F19A4266BA9A}" type="slidenum">
              <a:rPr lang="es-ES"/>
              <a:pPr>
                <a:defRPr/>
              </a:pPr>
              <a:t>‹Nr.›</a:t>
            </a:fld>
            <a:endParaRPr lang="es-ES"/>
          </a:p>
        </p:txBody>
      </p:sp>
    </p:spTree>
    <p:extLst>
      <p:ext uri="{BB962C8B-B14F-4D97-AF65-F5344CB8AC3E}">
        <p14:creationId xmlns:p14="http://schemas.microsoft.com/office/powerpoint/2010/main" val="305729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519863"/>
            <a:ext cx="1169988" cy="201612"/>
          </a:xfrm>
          <a:prstGeom prst="rect">
            <a:avLst/>
          </a:prstGeom>
        </p:spPr>
        <p:txBody>
          <a:bodyPr/>
          <a:lstStyle>
            <a:lvl1pPr fontAlgn="auto">
              <a:spcBef>
                <a:spcPts val="0"/>
              </a:spcBef>
              <a:spcAft>
                <a:spcPts val="0"/>
              </a:spcAft>
              <a:defRPr>
                <a:latin typeface="+mn-lt"/>
                <a:ea typeface="+mn-ea"/>
                <a:cs typeface="+mn-cs"/>
              </a:defRPr>
            </a:lvl1pPr>
          </a:lstStyle>
          <a:p>
            <a:pPr>
              <a:defRPr/>
            </a:pPr>
            <a:fld id="{C59E3E16-3B48-E444-A8CB-F8A9B16A7966}" type="datetimeFigureOut">
              <a:rPr lang="es-ES"/>
              <a:pPr>
                <a:defRPr/>
              </a:pPr>
              <a:t>26/11/16</a:t>
            </a:fld>
            <a:endParaRPr lang="es-ES"/>
          </a:p>
        </p:txBody>
      </p:sp>
      <p:sp>
        <p:nvSpPr>
          <p:cNvPr id="6" name="Marcador de pie de página 5"/>
          <p:cNvSpPr>
            <a:spLocks noGrp="1"/>
          </p:cNvSpPr>
          <p:nvPr>
            <p:ph type="ftr" sz="quarter" idx="11"/>
          </p:nvPr>
        </p:nvSpPr>
        <p:spPr>
          <a:xfrm>
            <a:off x="3124200" y="6448425"/>
            <a:ext cx="882650" cy="2730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s-ES"/>
          </a:p>
        </p:txBody>
      </p:sp>
      <p:sp>
        <p:nvSpPr>
          <p:cNvPr id="7" name="Marcador de número de diapositiva 6"/>
          <p:cNvSpPr>
            <a:spLocks noGrp="1"/>
          </p:cNvSpPr>
          <p:nvPr>
            <p:ph type="sldNum" sz="quarter" idx="12"/>
          </p:nvPr>
        </p:nvSpPr>
        <p:spPr>
          <a:xfrm>
            <a:off x="6553200" y="6556375"/>
            <a:ext cx="404813" cy="165100"/>
          </a:xfrm>
          <a:prstGeom prst="rect">
            <a:avLst/>
          </a:prstGeom>
        </p:spPr>
        <p:txBody>
          <a:bodyPr/>
          <a:lstStyle>
            <a:lvl1pPr fontAlgn="auto">
              <a:spcBef>
                <a:spcPts val="0"/>
              </a:spcBef>
              <a:spcAft>
                <a:spcPts val="0"/>
              </a:spcAft>
              <a:defRPr>
                <a:latin typeface="+mn-lt"/>
                <a:ea typeface="+mn-ea"/>
                <a:cs typeface="+mn-cs"/>
              </a:defRPr>
            </a:lvl1pPr>
          </a:lstStyle>
          <a:p>
            <a:pPr>
              <a:defRPr/>
            </a:pPr>
            <a:fld id="{941CF361-8ACC-A742-BAD9-9A4F514C6A0C}" type="slidenum">
              <a:rPr lang="es-ES"/>
              <a:pPr>
                <a:defRPr/>
              </a:pPr>
              <a:t>‹Nr.›</a:t>
            </a:fld>
            <a:endParaRPr lang="es-ES"/>
          </a:p>
        </p:txBody>
      </p:sp>
    </p:spTree>
    <p:extLst>
      <p:ext uri="{BB962C8B-B14F-4D97-AF65-F5344CB8AC3E}">
        <p14:creationId xmlns:p14="http://schemas.microsoft.com/office/powerpoint/2010/main" val="34554718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n 6" descr="Captura de pantalla 2016-11-21 a la(s) 00.46.47.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96238" y="0"/>
            <a:ext cx="106362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 Id="rId3" Type="http://schemas.openxmlformats.org/officeDocument/2006/relationships/image" Target="../media/image4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 Id="rId3"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3.emf"/><Relationship Id="rId7"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emf"/></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 Id="rId3" Type="http://schemas.openxmlformats.org/officeDocument/2006/relationships/image" Target="../media/image7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5"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emf"/></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emf"/><Relationship Id="rId3" Type="http://schemas.openxmlformats.org/officeDocument/2006/relationships/image" Target="../media/image93.emf"/></Relationships>
</file>

<file path=ppt/slides/_rels/slide57.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6" Type="http://schemas.openxmlformats.org/officeDocument/2006/relationships/image" Target="../media/image98.emf"/><Relationship Id="rId1" Type="http://schemas.openxmlformats.org/officeDocument/2006/relationships/slideLayout" Target="../slideLayouts/slideLayout7.xml"/><Relationship Id="rId2" Type="http://schemas.openxmlformats.org/officeDocument/2006/relationships/image" Target="../media/image94.emf"/></Relationships>
</file>

<file path=ppt/slides/_rels/slide58.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7" Type="http://schemas.openxmlformats.org/officeDocument/2006/relationships/image" Target="../media/image104.emf"/><Relationship Id="rId1" Type="http://schemas.openxmlformats.org/officeDocument/2006/relationships/slideLayout" Target="../slideLayouts/slideLayout7.xml"/><Relationship Id="rId2" Type="http://schemas.openxmlformats.org/officeDocument/2006/relationships/image" Target="../media/image9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7.png"/><Relationship Id="rId5" Type="http://schemas.openxmlformats.org/officeDocument/2006/relationships/image" Target="../media/image108.png"/><Relationship Id="rId1" Type="http://schemas.microsoft.com/office/2007/relationships/media" Target="../media/media1.mp3"/><Relationship Id="rId2" Type="http://schemas.openxmlformats.org/officeDocument/2006/relationships/audio" Target="../media/media1.mp3"/></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wmf"/><Relationship Id="rId3" Type="http://schemas.openxmlformats.org/officeDocument/2006/relationships/image" Target="../media/image110.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wmf"/></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9.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1" Type="http://schemas.openxmlformats.org/officeDocument/2006/relationships/slideLayout" Target="../slideLayouts/slideLayout7.xml"/><Relationship Id="rId2" Type="http://schemas.openxmlformats.org/officeDocument/2006/relationships/image" Target="../media/image1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70.xml.rels><?xml version="1.0" encoding="UTF-8" standalone="yes"?>
<Relationships xmlns="http://schemas.openxmlformats.org/package/2006/relationships"><Relationship Id="rId3" Type="http://schemas.openxmlformats.org/officeDocument/2006/relationships/image" Target="../media/image117.wmf"/><Relationship Id="rId4" Type="http://schemas.openxmlformats.org/officeDocument/2006/relationships/image" Target="../media/image118.w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3.wmf"/><Relationship Id="rId4" Type="http://schemas.openxmlformats.org/officeDocument/2006/relationships/image" Target="../media/image124.wmf"/><Relationship Id="rId5" Type="http://schemas.openxmlformats.org/officeDocument/2006/relationships/image" Target="../media/image125.wmf"/><Relationship Id="rId1" Type="http://schemas.openxmlformats.org/officeDocument/2006/relationships/slideLayout" Target="../slideLayouts/slideLayout7.xml"/><Relationship Id="rId2" Type="http://schemas.openxmlformats.org/officeDocument/2006/relationships/image" Target="../media/image122.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77.xml.rels><?xml version="1.0" encoding="UTF-8" standalone="yes"?>
<Relationships xmlns="http://schemas.openxmlformats.org/package/2006/relationships"><Relationship Id="rId11" Type="http://schemas.microsoft.com/office/2007/relationships/diagramDrawing" Target="../diagrams/drawing1.xml"/><Relationship Id="rId12" Type="http://schemas.openxmlformats.org/officeDocument/2006/relationships/image" Target="../media/image131.png"/><Relationship Id="rId13"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57.png"/><Relationship Id="rId7" Type="http://schemas.openxmlformats.org/officeDocument/2006/relationships/diagramData" Target="../diagrams/data1.xml"/><Relationship Id="rId8" Type="http://schemas.openxmlformats.org/officeDocument/2006/relationships/diagramLayout" Target="../diagrams/layout1.xml"/><Relationship Id="rId9" Type="http://schemas.openxmlformats.org/officeDocument/2006/relationships/diagramQuickStyle" Target="../diagrams/quickStyle1.xml"/><Relationship Id="rId10" Type="http://schemas.openxmlformats.org/officeDocument/2006/relationships/diagramColors" Target="../diagrams/colors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80.x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34.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1.x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1" Type="http://schemas.openxmlformats.org/officeDocument/2006/relationships/slideLayout" Target="../slideLayouts/slideLayout7.xml"/><Relationship Id="rId2" Type="http://schemas.openxmlformats.org/officeDocument/2006/relationships/image" Target="../media/image135.emf"/></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jpeg"/></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7.xml"/><Relationship Id="rId2" Type="http://schemas.openxmlformats.org/officeDocument/2006/relationships/image" Target="../media/image141.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1" descr="Captura de pantalla 2016-11-21 a la(s) 00.55.29.png"/>
          <p:cNvPicPr>
            <a:picLocks noChangeAspect="1"/>
          </p:cNvPicPr>
          <p:nvPr/>
        </p:nvPicPr>
        <p:blipFill>
          <a:blip r:embed="rId2">
            <a:extLst>
              <a:ext uri="{28A0092B-C50C-407E-A947-70E740481C1C}">
                <a14:useLocalDpi xmlns:a14="http://schemas.microsoft.com/office/drawing/2010/main" val="0"/>
              </a:ext>
            </a:extLst>
          </a:blip>
          <a:srcRect l="4305" t="22675" r="6078" b="11482"/>
          <a:stretch>
            <a:fillRect/>
          </a:stretch>
        </p:blipFill>
        <p:spPr bwMode="auto">
          <a:xfrm>
            <a:off x="1552575" y="2613025"/>
            <a:ext cx="59086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Imagen 2" descr="Captura de pantalla 2016-11-21 a la(s) 00.46.4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91440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3" descr="Captura de pantalla 2016-11-21 a la(s) 00.55.0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400" y="5691188"/>
            <a:ext cx="60213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1"/>
          <p:cNvSpPr txBox="1">
            <a:spLocks noChangeArrowheads="1"/>
          </p:cNvSpPr>
          <p:nvPr/>
        </p:nvSpPr>
        <p:spPr bwMode="auto">
          <a:xfrm>
            <a:off x="6629400" y="5861050"/>
            <a:ext cx="1951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t>….. y más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Text Box 4"/>
          <p:cNvSpPr txBox="1">
            <a:spLocks noChangeArrowheads="1"/>
          </p:cNvSpPr>
          <p:nvPr/>
        </p:nvSpPr>
        <p:spPr bwMode="auto">
          <a:xfrm>
            <a:off x="1331913" y="412750"/>
            <a:ext cx="5903912" cy="647700"/>
          </a:xfrm>
          <a:prstGeom prst="rect">
            <a:avLst/>
          </a:prstGeom>
          <a:ln/>
          <a:extLst/>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ct val="50000"/>
              </a:spcBef>
              <a:spcAft>
                <a:spcPts val="0"/>
              </a:spcAft>
              <a:defRPr/>
            </a:pPr>
            <a:r>
              <a:rPr lang="es-ES" sz="3600" dirty="0">
                <a:solidFill>
                  <a:schemeClr val="tx1"/>
                </a:solidFill>
                <a:latin typeface="+mj-lt"/>
                <a:cs typeface="Arial" charset="0"/>
              </a:rPr>
              <a:t>Cambio de paradigma</a:t>
            </a:r>
          </a:p>
        </p:txBody>
      </p:sp>
      <p:sp>
        <p:nvSpPr>
          <p:cNvPr id="147467" name="Line 11"/>
          <p:cNvSpPr>
            <a:spLocks noChangeShapeType="1"/>
          </p:cNvSpPr>
          <p:nvPr/>
        </p:nvSpPr>
        <p:spPr bwMode="auto">
          <a:xfrm>
            <a:off x="4500563" y="3213100"/>
            <a:ext cx="865187" cy="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s-ES">
              <a:latin typeface="+mn-lt"/>
              <a:ea typeface="+mn-ea"/>
              <a:cs typeface="Arial" charset="0"/>
            </a:endParaRPr>
          </a:p>
        </p:txBody>
      </p:sp>
      <p:sp>
        <p:nvSpPr>
          <p:cNvPr id="147468" name="Text Box 12"/>
          <p:cNvSpPr txBox="1">
            <a:spLocks noChangeArrowheads="1"/>
          </p:cNvSpPr>
          <p:nvPr/>
        </p:nvSpPr>
        <p:spPr bwMode="auto">
          <a:xfrm>
            <a:off x="2339975" y="5373688"/>
            <a:ext cx="4895850" cy="1185862"/>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s-ES" sz="2800">
                <a:solidFill>
                  <a:srgbClr val="1A1F68"/>
                </a:solidFill>
                <a:cs typeface="Arial" charset="0"/>
              </a:rPr>
              <a:t>RIESGO ….</a:t>
            </a:r>
          </a:p>
          <a:p>
            <a:pPr algn="ctr" eaLnBrk="1" hangingPunct="1">
              <a:spcBef>
                <a:spcPct val="50000"/>
              </a:spcBef>
            </a:pPr>
            <a:r>
              <a:rPr lang="es-ES" sz="2800">
                <a:solidFill>
                  <a:srgbClr val="1A1F68"/>
                </a:solidFill>
                <a:cs typeface="Arial" charset="0"/>
              </a:rPr>
              <a:t>Recurrencia / muerte</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0913" y="2016125"/>
            <a:ext cx="27781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1327150"/>
            <a:ext cx="258603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l="25520" t="33592" r="19678" b="13481"/>
          <a:stretch>
            <a:fillRect/>
          </a:stretch>
        </p:blipFill>
        <p:spPr bwMode="auto">
          <a:xfrm>
            <a:off x="0" y="404813"/>
            <a:ext cx="9144000" cy="49672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6626" name="Group 3"/>
          <p:cNvGrpSpPr>
            <a:grpSpLocks/>
          </p:cNvGrpSpPr>
          <p:nvPr/>
        </p:nvGrpSpPr>
        <p:grpSpPr bwMode="auto">
          <a:xfrm>
            <a:off x="839788" y="1239838"/>
            <a:ext cx="7580312" cy="4803775"/>
            <a:chOff x="567" y="709"/>
            <a:chExt cx="4581" cy="2903"/>
          </a:xfrm>
        </p:grpSpPr>
        <p:sp>
          <p:nvSpPr>
            <p:cNvPr id="56324" name="AutoShape 4"/>
            <p:cNvSpPr>
              <a:spLocks noChangeArrowheads="1"/>
            </p:cNvSpPr>
            <p:nvPr/>
          </p:nvSpPr>
          <p:spPr bwMode="auto">
            <a:xfrm>
              <a:off x="567" y="709"/>
              <a:ext cx="4581" cy="2903"/>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s-ES">
                <a:latin typeface="Arial" charset="0"/>
                <a:cs typeface="Arial" charset="0"/>
              </a:endParaRPr>
            </a:p>
          </p:txBody>
        </p:sp>
        <p:sp>
          <p:nvSpPr>
            <p:cNvPr id="56325" name="Text Box 5"/>
            <p:cNvSpPr txBox="1">
              <a:spLocks noChangeArrowheads="1"/>
            </p:cNvSpPr>
            <p:nvPr/>
          </p:nvSpPr>
          <p:spPr bwMode="auto">
            <a:xfrm>
              <a:off x="1066" y="1389"/>
              <a:ext cx="3810" cy="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spcBef>
                  <a:spcPct val="50000"/>
                </a:spcBef>
                <a:defRPr/>
              </a:pPr>
              <a:r>
                <a:rPr lang="es-ES" sz="2400" b="1" dirty="0">
                  <a:solidFill>
                    <a:srgbClr val="FFFF00"/>
                  </a:solidFill>
                  <a:latin typeface="Comic Sans MS" charset="0"/>
                  <a:cs typeface="Arial" charset="0"/>
                </a:rPr>
                <a:t>Estratificación riesgo &amp; recurrencia</a:t>
              </a:r>
            </a:p>
            <a:p>
              <a:pPr algn="ctr" defTabSz="914400">
                <a:spcBef>
                  <a:spcPct val="50000"/>
                </a:spcBef>
                <a:defRPr/>
              </a:pPr>
              <a:r>
                <a:rPr lang="es-ES" sz="2400" b="1" dirty="0">
                  <a:solidFill>
                    <a:srgbClr val="FFFF00"/>
                  </a:solidFill>
                  <a:latin typeface="Comic Sans MS" charset="0"/>
                  <a:cs typeface="Arial" charset="0"/>
                </a:rPr>
                <a:t>Cirugía individualizada</a:t>
              </a:r>
            </a:p>
            <a:p>
              <a:pPr algn="ctr" defTabSz="914400">
                <a:spcBef>
                  <a:spcPct val="50000"/>
                </a:spcBef>
                <a:defRPr/>
              </a:pPr>
              <a:r>
                <a:rPr lang="es-ES" sz="2400" b="1" dirty="0">
                  <a:solidFill>
                    <a:srgbClr val="FFFF00"/>
                  </a:solidFill>
                  <a:latin typeface="Comic Sans MS" charset="0"/>
                  <a:cs typeface="Arial" charset="0"/>
                </a:rPr>
                <a:t>Indicaciones tratamiento 131I</a:t>
              </a:r>
            </a:p>
            <a:p>
              <a:pPr algn="ctr" defTabSz="914400">
                <a:spcBef>
                  <a:spcPct val="50000"/>
                </a:spcBef>
                <a:defRPr/>
              </a:pPr>
              <a:r>
                <a:rPr lang="es-ES" sz="2400" b="1" dirty="0" err="1">
                  <a:solidFill>
                    <a:srgbClr val="FFFF00"/>
                  </a:solidFill>
                  <a:latin typeface="Comic Sans MS" charset="0"/>
                  <a:cs typeface="Arial" charset="0"/>
                </a:rPr>
                <a:t>Tg</a:t>
              </a:r>
              <a:r>
                <a:rPr lang="es-ES" sz="2400" b="1" dirty="0">
                  <a:solidFill>
                    <a:srgbClr val="FFFF00"/>
                  </a:solidFill>
                  <a:latin typeface="Comic Sans MS" charset="0"/>
                  <a:cs typeface="Arial" charset="0"/>
                </a:rPr>
                <a:t>, </a:t>
              </a:r>
              <a:r>
                <a:rPr lang="es-ES" sz="2400" b="1" dirty="0" err="1">
                  <a:solidFill>
                    <a:srgbClr val="FFFF00"/>
                  </a:solidFill>
                  <a:latin typeface="Comic Sans MS" charset="0"/>
                  <a:cs typeface="Arial" charset="0"/>
                </a:rPr>
                <a:t>rTSH</a:t>
              </a:r>
              <a:endParaRPr lang="es-ES" sz="2400" b="1" dirty="0">
                <a:solidFill>
                  <a:srgbClr val="FFFF00"/>
                </a:solidFill>
                <a:latin typeface="Comic Sans MS" charset="0"/>
                <a:cs typeface="Arial" charset="0"/>
              </a:endParaRPr>
            </a:p>
            <a:p>
              <a:pPr algn="ctr" defTabSz="914400">
                <a:spcBef>
                  <a:spcPct val="50000"/>
                </a:spcBef>
                <a:defRPr/>
              </a:pPr>
              <a:r>
                <a:rPr lang="es-ES" sz="2400" b="1" dirty="0">
                  <a:solidFill>
                    <a:srgbClr val="FFFF00"/>
                  </a:solidFill>
                  <a:latin typeface="Comic Sans MS" charset="0"/>
                  <a:cs typeface="Arial" charset="0"/>
                </a:rPr>
                <a:t>Nuevas terapias: inhibidores TK…</a:t>
              </a:r>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52450"/>
            <a:ext cx="7089775"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rot="20520000">
            <a:off x="1337367" y="2828679"/>
            <a:ext cx="6662090" cy="92333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s-ES" sz="5400" dirty="0"/>
              <a:t>Información de calidad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Text Box 4"/>
          <p:cNvSpPr txBox="1">
            <a:spLocks noChangeArrowheads="1"/>
          </p:cNvSpPr>
          <p:nvPr/>
        </p:nvSpPr>
        <p:spPr bwMode="auto">
          <a:xfrm>
            <a:off x="1333500" y="515938"/>
            <a:ext cx="6210300" cy="823912"/>
          </a:xfrm>
          <a:prstGeom prst="rect">
            <a:avLst/>
          </a:prstGeom>
          <a:ln w="57150" cmpd="sng"/>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s-ES" sz="4800" dirty="0"/>
              <a:t>¿Qué tipo de célula es?</a:t>
            </a:r>
          </a:p>
        </p:txBody>
      </p:sp>
      <p:sp>
        <p:nvSpPr>
          <p:cNvPr id="178181" name="Text Box 5"/>
          <p:cNvSpPr txBox="1">
            <a:spLocks noChangeArrowheads="1"/>
          </p:cNvSpPr>
          <p:nvPr/>
        </p:nvSpPr>
        <p:spPr bwMode="auto">
          <a:xfrm>
            <a:off x="952500" y="1752600"/>
            <a:ext cx="7772400" cy="4585870"/>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s-ES" sz="2800" dirty="0"/>
              <a:t>Este resultado va a condicionar las </a:t>
            </a:r>
          </a:p>
          <a:p>
            <a:pPr algn="ctr" defTabSz="914400" eaLnBrk="1" hangingPunct="1">
              <a:spcBef>
                <a:spcPct val="50000"/>
              </a:spcBef>
            </a:pPr>
            <a:r>
              <a:rPr lang="es-ES" sz="2800" dirty="0"/>
              <a:t>acciones posteriores</a:t>
            </a:r>
          </a:p>
          <a:p>
            <a:pPr defTabSz="914400" eaLnBrk="1" hangingPunct="1">
              <a:spcBef>
                <a:spcPct val="50000"/>
              </a:spcBef>
            </a:pPr>
            <a:endParaRPr lang="es-ES" sz="2800" dirty="0"/>
          </a:p>
          <a:p>
            <a:pPr lvl="2" defTabSz="914400" eaLnBrk="1" hangingPunct="1">
              <a:spcBef>
                <a:spcPct val="50000"/>
              </a:spcBef>
              <a:buFontTx/>
              <a:buChar char="-"/>
            </a:pPr>
            <a:r>
              <a:rPr lang="es-ES" dirty="0" smtClean="0"/>
              <a:t> Benigno</a:t>
            </a:r>
            <a:endParaRPr lang="es-ES" dirty="0"/>
          </a:p>
          <a:p>
            <a:pPr lvl="2" defTabSz="914400" eaLnBrk="1" hangingPunct="1">
              <a:spcBef>
                <a:spcPct val="50000"/>
              </a:spcBef>
              <a:buFontTx/>
              <a:buChar char="-"/>
            </a:pPr>
            <a:endParaRPr lang="es-ES" dirty="0"/>
          </a:p>
          <a:p>
            <a:pPr lvl="2" defTabSz="914400" eaLnBrk="1" hangingPunct="1">
              <a:spcBef>
                <a:spcPct val="50000"/>
              </a:spcBef>
              <a:buFontTx/>
              <a:buChar char="-"/>
            </a:pPr>
            <a:r>
              <a:rPr lang="es-ES" dirty="0" smtClean="0"/>
              <a:t> Maligno</a:t>
            </a:r>
            <a:endParaRPr lang="es-ES" dirty="0"/>
          </a:p>
          <a:p>
            <a:pPr lvl="2" defTabSz="914400" eaLnBrk="1" hangingPunct="1">
              <a:spcBef>
                <a:spcPct val="50000"/>
              </a:spcBef>
              <a:buFontTx/>
              <a:buChar char="-"/>
            </a:pPr>
            <a:endParaRPr lang="es-ES" dirty="0"/>
          </a:p>
          <a:p>
            <a:pPr lvl="2" defTabSz="914400" eaLnBrk="1" hangingPunct="1">
              <a:spcBef>
                <a:spcPct val="50000"/>
              </a:spcBef>
              <a:buFontTx/>
              <a:buChar char="-"/>
            </a:pPr>
            <a:r>
              <a:rPr lang="es-ES" dirty="0" smtClean="0"/>
              <a:t> No </a:t>
            </a:r>
            <a:r>
              <a:rPr lang="es-ES" dirty="0"/>
              <a:t>diagnóstico</a:t>
            </a:r>
          </a:p>
        </p:txBody>
      </p:sp>
      <p:pic>
        <p:nvPicPr>
          <p:cNvPr id="2" name="Imagen 1"/>
          <p:cNvPicPr>
            <a:picLocks noChangeAspect="1"/>
          </p:cNvPicPr>
          <p:nvPr/>
        </p:nvPicPr>
        <p:blipFill>
          <a:blip r:embed="rId2"/>
          <a:stretch>
            <a:fillRect/>
          </a:stretch>
        </p:blipFill>
        <p:spPr>
          <a:xfrm>
            <a:off x="4450162" y="3358781"/>
            <a:ext cx="3594254" cy="265782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103844" y="709704"/>
            <a:ext cx="3663950" cy="1200150"/>
          </a:xfrm>
          <a:prstGeom prst="rect">
            <a:avLst/>
          </a:prstGeom>
          <a:ln w="57150" cmpd="sng"/>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es-ES" sz="3600" dirty="0"/>
              <a:t>Ecografía cuello</a:t>
            </a:r>
          </a:p>
          <a:p>
            <a:pPr algn="ctr" fontAlgn="auto">
              <a:spcBef>
                <a:spcPts val="0"/>
              </a:spcBef>
              <a:spcAft>
                <a:spcPts val="0"/>
              </a:spcAft>
              <a:defRPr/>
            </a:pPr>
            <a:r>
              <a:rPr lang="es-ES" dirty="0"/>
              <a:t>Tiroides y ganglios</a:t>
            </a:r>
          </a:p>
          <a:p>
            <a:pPr algn="ctr" fontAlgn="auto">
              <a:spcBef>
                <a:spcPts val="0"/>
              </a:spcBef>
              <a:spcAft>
                <a:spcPts val="0"/>
              </a:spcAft>
              <a:defRPr/>
            </a:pPr>
            <a:endParaRPr lang="es-ES" dirty="0"/>
          </a:p>
        </p:txBody>
      </p:sp>
      <p:sp>
        <p:nvSpPr>
          <p:cNvPr id="4" name="Rectángulo 3"/>
          <p:cNvSpPr/>
          <p:nvPr/>
        </p:nvSpPr>
        <p:spPr>
          <a:xfrm>
            <a:off x="3360489" y="2684566"/>
            <a:ext cx="3161743" cy="52322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fontAlgn="auto">
              <a:spcBef>
                <a:spcPts val="0"/>
              </a:spcBef>
              <a:spcAft>
                <a:spcPts val="0"/>
              </a:spcAft>
              <a:defRPr/>
            </a:pPr>
            <a:r>
              <a:rPr lang="es-ES" sz="2800" dirty="0"/>
              <a:t>TAC / RM: extensión </a:t>
            </a:r>
          </a:p>
        </p:txBody>
      </p:sp>
      <p:sp>
        <p:nvSpPr>
          <p:cNvPr id="2" name="CuadroTexto 1"/>
          <p:cNvSpPr txBox="1"/>
          <p:nvPr/>
        </p:nvSpPr>
        <p:spPr>
          <a:xfrm>
            <a:off x="3454653" y="4040953"/>
            <a:ext cx="3214687" cy="23129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4800">
                <a:solidFill>
                  <a:srgbClr val="000000"/>
                </a:solidFill>
              </a:rPr>
              <a:t>T</a:t>
            </a:r>
            <a:r>
              <a:rPr lang="es-ES" sz="3600">
                <a:solidFill>
                  <a:srgbClr val="000000"/>
                </a:solidFill>
              </a:rPr>
              <a:t>umor</a:t>
            </a:r>
          </a:p>
          <a:p>
            <a:pPr eaLnBrk="1" hangingPunct="1"/>
            <a:r>
              <a:rPr lang="es-ES" sz="4800">
                <a:solidFill>
                  <a:srgbClr val="000000"/>
                </a:solidFill>
              </a:rPr>
              <a:t>N</a:t>
            </a:r>
            <a:r>
              <a:rPr lang="es-ES" sz="3600">
                <a:solidFill>
                  <a:srgbClr val="000000"/>
                </a:solidFill>
              </a:rPr>
              <a:t>ode/ganglios</a:t>
            </a:r>
          </a:p>
          <a:p>
            <a:pPr eaLnBrk="1" hangingPunct="1"/>
            <a:r>
              <a:rPr lang="es-ES" sz="4800">
                <a:solidFill>
                  <a:srgbClr val="000000"/>
                </a:solidFill>
              </a:rPr>
              <a:t>M</a:t>
            </a:r>
            <a:r>
              <a:rPr lang="es-ES" sz="3600">
                <a:solidFill>
                  <a:srgbClr val="000000"/>
                </a:solidFill>
              </a:rPr>
              <a:t>etástasis</a:t>
            </a:r>
          </a:p>
        </p:txBody>
      </p:sp>
      <p:sp>
        <p:nvSpPr>
          <p:cNvPr id="5" name="CuadroTexto 4"/>
          <p:cNvSpPr txBox="1"/>
          <p:nvPr/>
        </p:nvSpPr>
        <p:spPr>
          <a:xfrm>
            <a:off x="755354" y="985471"/>
            <a:ext cx="1023931" cy="523220"/>
          </a:xfrm>
          <a:prstGeom prst="rect">
            <a:avLst/>
          </a:prstGeom>
          <a:ln w="38100" cmpd="sng"/>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800" dirty="0" smtClean="0"/>
              <a:t>PAAF</a:t>
            </a:r>
            <a:endParaRPr lang="es-ES" sz="2800" dirty="0"/>
          </a:p>
        </p:txBody>
      </p:sp>
      <p:sp>
        <p:nvSpPr>
          <p:cNvPr id="9" name="Flecha curvada hacia arriba 8"/>
          <p:cNvSpPr/>
          <p:nvPr/>
        </p:nvSpPr>
        <p:spPr>
          <a:xfrm>
            <a:off x="1044502" y="1964000"/>
            <a:ext cx="2059342" cy="44300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1" name="Flecha curvada hacia abajo 10"/>
          <p:cNvSpPr/>
          <p:nvPr/>
        </p:nvSpPr>
        <p:spPr>
          <a:xfrm flipH="1">
            <a:off x="1044502" y="280125"/>
            <a:ext cx="2059342" cy="429579"/>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609438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160338"/>
            <a:ext cx="207327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2032000"/>
            <a:ext cx="1854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8" y="4029075"/>
            <a:ext cx="32019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Imagen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4913" y="284163"/>
            <a:ext cx="2922587"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30638" y="4232275"/>
            <a:ext cx="2549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025" y="465138"/>
            <a:ext cx="20669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agen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84975" y="3830638"/>
            <a:ext cx="20256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663" y="2559050"/>
            <a:ext cx="2227262" cy="2227263"/>
          </a:xfrm>
          <a:prstGeom prst="rect">
            <a:avLst/>
          </a:prstGeom>
          <a:ln/>
        </p:spPr>
        <p:style>
          <a:lnRef idx="2">
            <a:schemeClr val="dk1"/>
          </a:lnRef>
          <a:fillRef idx="1">
            <a:schemeClr val="lt1"/>
          </a:fillRef>
          <a:effectRef idx="0">
            <a:schemeClr val="dk1"/>
          </a:effectRef>
          <a:fontRef idx="minor">
            <a:schemeClr val="dk1"/>
          </a:fontRef>
        </p:style>
      </p:pic>
      <p:pic>
        <p:nvPicPr>
          <p:cNvPr id="1945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423863"/>
            <a:ext cx="4135438" cy="5605462"/>
          </a:xfrm>
          <a:prstGeom prst="rect">
            <a:avLst/>
          </a:prstGeom>
          <a:ln/>
        </p:spPr>
        <p:style>
          <a:lnRef idx="2">
            <a:schemeClr val="dk1"/>
          </a:lnRef>
          <a:fillRef idx="1">
            <a:schemeClr val="lt1"/>
          </a:fillRef>
          <a:effectRef idx="0">
            <a:schemeClr val="dk1"/>
          </a:effectRef>
          <a:fontRef idx="minor">
            <a:schemeClr val="dk1"/>
          </a:fontRef>
        </p:style>
      </p:pic>
      <p:sp>
        <p:nvSpPr>
          <p:cNvPr id="2" name="CuadroTexto 1"/>
          <p:cNvSpPr txBox="1"/>
          <p:nvPr/>
        </p:nvSpPr>
        <p:spPr>
          <a:xfrm>
            <a:off x="549275" y="4957763"/>
            <a:ext cx="2960688" cy="6461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s-ES" dirty="0"/>
              <a:t>Gammagrafía tiroidea</a:t>
            </a:r>
          </a:p>
          <a:p>
            <a:pPr algn="ctr">
              <a:defRPr/>
            </a:pPr>
            <a:r>
              <a:rPr lang="es-ES" dirty="0"/>
              <a:t>99mTc-pertecnetato</a:t>
            </a:r>
          </a:p>
        </p:txBody>
      </p:sp>
      <p:sp>
        <p:nvSpPr>
          <p:cNvPr id="3" name="CuadroTexto 2"/>
          <p:cNvSpPr txBox="1"/>
          <p:nvPr/>
        </p:nvSpPr>
        <p:spPr>
          <a:xfrm>
            <a:off x="5170488" y="6205538"/>
            <a:ext cx="1570037"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s-ES" dirty="0"/>
              <a:t>18F-FDG-PET</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n 4"/>
          <p:cNvPicPr>
            <a:picLocks noChangeAspect="1"/>
          </p:cNvPicPr>
          <p:nvPr/>
        </p:nvPicPr>
        <p:blipFill>
          <a:blip r:embed="rId2">
            <a:extLst>
              <a:ext uri="{28A0092B-C50C-407E-A947-70E740481C1C}">
                <a14:useLocalDpi xmlns:a14="http://schemas.microsoft.com/office/drawing/2010/main" val="0"/>
              </a:ext>
            </a:extLst>
          </a:blip>
          <a:srcRect t="9125"/>
          <a:stretch>
            <a:fillRect/>
          </a:stretch>
        </p:blipFill>
        <p:spPr bwMode="auto">
          <a:xfrm>
            <a:off x="433388" y="1066800"/>
            <a:ext cx="747712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0025" y="2589213"/>
            <a:ext cx="10652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8416925"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71463"/>
            <a:ext cx="12858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793875"/>
            <a:ext cx="841692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1522413" y="1522413"/>
            <a:ext cx="3392487" cy="1143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Text Box 4"/>
          <p:cNvSpPr txBox="1">
            <a:spLocks noChangeArrowheads="1"/>
          </p:cNvSpPr>
          <p:nvPr/>
        </p:nvSpPr>
        <p:spPr bwMode="auto">
          <a:xfrm>
            <a:off x="1255788" y="1752600"/>
            <a:ext cx="6236632" cy="4247317"/>
          </a:xfrm>
          <a:prstGeom prst="rect">
            <a:avLst/>
          </a:prstGeom>
          <a:ln w="57150" cmpd="sng"/>
        </p:spPr>
        <p:style>
          <a:lnRef idx="2">
            <a:schemeClr val="accent5"/>
          </a:lnRef>
          <a:fillRef idx="1">
            <a:schemeClr val="lt1"/>
          </a:fillRef>
          <a:effectRef idx="0">
            <a:schemeClr val="accent5"/>
          </a:effectRef>
          <a:fontRef idx="minor">
            <a:schemeClr val="dk1"/>
          </a:fontRef>
        </p:style>
        <p:txBody>
          <a:bodyPr wrap="square">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371600" indent="-457200" eaLnBrk="0" hangingPunct="0">
              <a:defRPr sz="2400">
                <a:solidFill>
                  <a:schemeClr val="tx1"/>
                </a:solidFill>
                <a:latin typeface="Calibri" charset="0"/>
                <a:ea typeface="ＭＳ Ｐゴシック" charset="0"/>
              </a:defRPr>
            </a:lvl3pPr>
            <a:lvl4pPr marL="1828800" indent="-457200" eaLnBrk="0" hangingPunct="0">
              <a:defRPr sz="2400">
                <a:solidFill>
                  <a:schemeClr val="tx1"/>
                </a:solidFill>
                <a:latin typeface="Calibri" charset="0"/>
                <a:ea typeface="ＭＳ Ｐゴシック" charset="0"/>
              </a:defRPr>
            </a:lvl4pPr>
            <a:lvl5pPr marL="2286000" indent="-457200" eaLnBrk="0" hangingPunct="0">
              <a:defRPr sz="2400">
                <a:solidFill>
                  <a:schemeClr val="tx1"/>
                </a:solidFill>
                <a:latin typeface="Calibri" charset="0"/>
                <a:ea typeface="ＭＳ Ｐゴシック" charset="0"/>
              </a:defRPr>
            </a:lvl5pPr>
            <a:lvl6pPr marL="2743200" indent="-457200" eaLnBrk="0" fontAlgn="base" hangingPunct="0">
              <a:spcBef>
                <a:spcPct val="0"/>
              </a:spcBef>
              <a:spcAft>
                <a:spcPct val="0"/>
              </a:spcAft>
              <a:defRPr sz="2400">
                <a:solidFill>
                  <a:schemeClr val="tx1"/>
                </a:solidFill>
                <a:latin typeface="Calibri" charset="0"/>
                <a:ea typeface="ＭＳ Ｐゴシック" charset="0"/>
              </a:defRPr>
            </a:lvl6pPr>
            <a:lvl7pPr marL="3200400" indent="-457200" eaLnBrk="0" fontAlgn="base" hangingPunct="0">
              <a:spcBef>
                <a:spcPct val="0"/>
              </a:spcBef>
              <a:spcAft>
                <a:spcPct val="0"/>
              </a:spcAft>
              <a:defRPr sz="2400">
                <a:solidFill>
                  <a:schemeClr val="tx1"/>
                </a:solidFill>
                <a:latin typeface="Calibri" charset="0"/>
                <a:ea typeface="ＭＳ Ｐゴシック" charset="0"/>
              </a:defRPr>
            </a:lvl7pPr>
            <a:lvl8pPr marL="3657600" indent="-457200" eaLnBrk="0" fontAlgn="base" hangingPunct="0">
              <a:spcBef>
                <a:spcPct val="0"/>
              </a:spcBef>
              <a:spcAft>
                <a:spcPct val="0"/>
              </a:spcAft>
              <a:defRPr sz="2400">
                <a:solidFill>
                  <a:schemeClr val="tx1"/>
                </a:solidFill>
                <a:latin typeface="Calibri" charset="0"/>
                <a:ea typeface="ＭＳ Ｐゴシック" charset="0"/>
              </a:defRPr>
            </a:lvl8pPr>
            <a:lvl9pPr marL="4114800" indent="-4572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buFontTx/>
              <a:buAutoNum type="arabicPeriod"/>
            </a:pPr>
            <a:r>
              <a:rPr lang="es-ES" dirty="0"/>
              <a:t> </a:t>
            </a:r>
            <a:r>
              <a:rPr lang="es-ES" dirty="0" smtClean="0"/>
              <a:t>Planteamiento </a:t>
            </a:r>
            <a:endParaRPr lang="es-ES" dirty="0"/>
          </a:p>
          <a:p>
            <a:pPr defTabSz="914400" eaLnBrk="1" hangingPunct="1">
              <a:spcBef>
                <a:spcPct val="50000"/>
              </a:spcBef>
              <a:buFontTx/>
              <a:buAutoNum type="arabicPeriod"/>
            </a:pPr>
            <a:r>
              <a:rPr lang="es-ES" dirty="0"/>
              <a:t>Diagnóstico y </a:t>
            </a:r>
            <a:r>
              <a:rPr lang="es-ES" dirty="0" err="1"/>
              <a:t>estadificación</a:t>
            </a:r>
            <a:endParaRPr lang="es-ES" dirty="0"/>
          </a:p>
          <a:p>
            <a:pPr defTabSz="914400" eaLnBrk="1" hangingPunct="1">
              <a:spcBef>
                <a:spcPct val="50000"/>
              </a:spcBef>
              <a:buFontTx/>
              <a:buAutoNum type="arabicPeriod"/>
            </a:pPr>
            <a:r>
              <a:rPr lang="es-ES" dirty="0"/>
              <a:t>Tratamiento</a:t>
            </a:r>
          </a:p>
          <a:p>
            <a:pPr lvl="1" defTabSz="914400" eaLnBrk="1" hangingPunct="1">
              <a:spcBef>
                <a:spcPct val="50000"/>
              </a:spcBef>
              <a:buFont typeface="+mj-lt"/>
              <a:buAutoNum type="alphaLcPeriod"/>
            </a:pPr>
            <a:r>
              <a:rPr lang="es-ES" dirty="0"/>
              <a:t>131-Yodo: a quién? </a:t>
            </a:r>
            <a:r>
              <a:rPr lang="es-ES" dirty="0" smtClean="0"/>
              <a:t>cómo</a:t>
            </a:r>
            <a:r>
              <a:rPr lang="es-ES" dirty="0"/>
              <a:t>?. </a:t>
            </a:r>
          </a:p>
          <a:p>
            <a:pPr lvl="3" defTabSz="914400" eaLnBrk="1" hangingPunct="1">
              <a:spcBef>
                <a:spcPct val="50000"/>
              </a:spcBef>
              <a:buFont typeface="Arial"/>
              <a:buChar char="•"/>
            </a:pPr>
            <a:r>
              <a:rPr lang="es-ES" dirty="0"/>
              <a:t> </a:t>
            </a:r>
            <a:r>
              <a:rPr lang="es-ES" dirty="0" smtClean="0"/>
              <a:t>Manejo</a:t>
            </a:r>
            <a:endParaRPr lang="es-ES" dirty="0"/>
          </a:p>
          <a:p>
            <a:pPr lvl="3" defTabSz="914400" eaLnBrk="1" hangingPunct="1">
              <a:spcBef>
                <a:spcPct val="50000"/>
              </a:spcBef>
              <a:buFont typeface="Arial"/>
              <a:buChar char="•"/>
            </a:pPr>
            <a:r>
              <a:rPr lang="es-ES" dirty="0"/>
              <a:t>Efectos secundarios</a:t>
            </a:r>
          </a:p>
          <a:p>
            <a:pPr defTabSz="914400" eaLnBrk="1" hangingPunct="1">
              <a:spcBef>
                <a:spcPct val="50000"/>
              </a:spcBef>
              <a:buFontTx/>
              <a:buAutoNum type="arabicPeriod"/>
            </a:pPr>
            <a:r>
              <a:rPr lang="es-ES" dirty="0"/>
              <a:t>Respuesta al tratamiento y </a:t>
            </a:r>
            <a:r>
              <a:rPr lang="es-ES" dirty="0" smtClean="0"/>
              <a:t>seguimiento</a:t>
            </a:r>
            <a:endParaRPr lang="es-ES" dirty="0"/>
          </a:p>
          <a:p>
            <a:pPr defTabSz="914400" eaLnBrk="1" hangingPunct="1">
              <a:spcBef>
                <a:spcPct val="50000"/>
              </a:spcBef>
              <a:buFontTx/>
              <a:buAutoNum type="arabicPeriod"/>
            </a:pPr>
            <a:endParaRPr lang="es-ES" sz="2000" dirty="0"/>
          </a:p>
        </p:txBody>
      </p:sp>
      <p:sp>
        <p:nvSpPr>
          <p:cNvPr id="175109" name="Text Box 5"/>
          <p:cNvSpPr txBox="1">
            <a:spLocks noChangeArrowheads="1"/>
          </p:cNvSpPr>
          <p:nvPr/>
        </p:nvSpPr>
        <p:spPr bwMode="auto">
          <a:xfrm>
            <a:off x="1009649" y="582613"/>
            <a:ext cx="6640297" cy="646331"/>
          </a:xfrm>
          <a:prstGeom prst="rect">
            <a:avLst/>
          </a:prstGeom>
          <a:ln w="57150" cmpd="sng"/>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s-ES" sz="3600" dirty="0"/>
              <a:t>Perspectiva de un médico nuclear</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35038" y="1900238"/>
            <a:ext cx="7770812" cy="371178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s-ES" sz="1800" dirty="0">
              <a:solidFill>
                <a:srgbClr val="000000"/>
              </a:solidFill>
            </a:endParaRPr>
          </a:p>
          <a:p>
            <a:pPr eaLnBrk="1" hangingPunct="1">
              <a:lnSpc>
                <a:spcPct val="130000"/>
              </a:lnSpc>
              <a:buFontTx/>
              <a:buChar char="-"/>
            </a:pPr>
            <a:r>
              <a:rPr lang="es-ES" dirty="0">
                <a:solidFill>
                  <a:srgbClr val="000000"/>
                </a:solidFill>
              </a:rPr>
              <a:t>Resección del tumor primario y de los ganglios afectos</a:t>
            </a:r>
          </a:p>
          <a:p>
            <a:pPr eaLnBrk="1" hangingPunct="1">
              <a:lnSpc>
                <a:spcPct val="130000"/>
              </a:lnSpc>
              <a:buFontTx/>
              <a:buChar char="-"/>
            </a:pPr>
            <a:r>
              <a:rPr lang="es-ES" dirty="0">
                <a:solidFill>
                  <a:srgbClr val="000000"/>
                </a:solidFill>
              </a:rPr>
              <a:t>Permitir </a:t>
            </a:r>
            <a:r>
              <a:rPr lang="es-ES" dirty="0" smtClean="0">
                <a:solidFill>
                  <a:srgbClr val="000000"/>
                </a:solidFill>
              </a:rPr>
              <a:t>conocer la extensión </a:t>
            </a:r>
            <a:r>
              <a:rPr lang="es-ES" dirty="0">
                <a:solidFill>
                  <a:srgbClr val="000000"/>
                </a:solidFill>
              </a:rPr>
              <a:t>de la enfermedad</a:t>
            </a:r>
          </a:p>
          <a:p>
            <a:pPr eaLnBrk="1" hangingPunct="1">
              <a:lnSpc>
                <a:spcPct val="130000"/>
              </a:lnSpc>
              <a:buFontTx/>
              <a:buChar char="-"/>
            </a:pPr>
            <a:r>
              <a:rPr lang="es-ES" dirty="0">
                <a:solidFill>
                  <a:srgbClr val="000000"/>
                </a:solidFill>
              </a:rPr>
              <a:t>Facilitar  posteriores  tratamientos</a:t>
            </a:r>
          </a:p>
          <a:p>
            <a:pPr lvl="2" eaLnBrk="1" hangingPunct="1">
              <a:lnSpc>
                <a:spcPct val="130000"/>
              </a:lnSpc>
              <a:buFontTx/>
              <a:buChar char="-"/>
            </a:pPr>
            <a:r>
              <a:rPr lang="es-ES" dirty="0">
                <a:solidFill>
                  <a:srgbClr val="000000"/>
                </a:solidFill>
                <a:cs typeface="ＭＳ Ｐゴシック" charset="0"/>
              </a:rPr>
              <a:t> 131I cuando haga falta</a:t>
            </a:r>
          </a:p>
          <a:p>
            <a:pPr eaLnBrk="1" hangingPunct="1">
              <a:lnSpc>
                <a:spcPct val="130000"/>
              </a:lnSpc>
            </a:pPr>
            <a:r>
              <a:rPr lang="es-ES" dirty="0">
                <a:solidFill>
                  <a:srgbClr val="000000"/>
                </a:solidFill>
              </a:rPr>
              <a:t>- Minimizar la morbilidad relacionada con el tratamiento</a:t>
            </a:r>
          </a:p>
          <a:p>
            <a:pPr eaLnBrk="1" hangingPunct="1">
              <a:lnSpc>
                <a:spcPct val="130000"/>
              </a:lnSpc>
              <a:buFontTx/>
              <a:buChar char="-"/>
            </a:pPr>
            <a:r>
              <a:rPr lang="es-ES" dirty="0">
                <a:solidFill>
                  <a:srgbClr val="000000"/>
                </a:solidFill>
              </a:rPr>
              <a:t>Minimizar el riesgo de recurrencia y metástasis a distancia</a:t>
            </a:r>
          </a:p>
          <a:p>
            <a:pPr eaLnBrk="1" hangingPunct="1">
              <a:lnSpc>
                <a:spcPct val="130000"/>
              </a:lnSpc>
              <a:buFontTx/>
              <a:buChar char="-"/>
            </a:pPr>
            <a:r>
              <a:rPr lang="es-ES" dirty="0">
                <a:solidFill>
                  <a:srgbClr val="000000"/>
                </a:solidFill>
              </a:rPr>
              <a:t>Alcanzar una larga supervivencia </a:t>
            </a:r>
            <a:r>
              <a:rPr lang="es-ES" dirty="0" smtClean="0">
                <a:solidFill>
                  <a:srgbClr val="000000"/>
                </a:solidFill>
              </a:rPr>
              <a:t>libre</a:t>
            </a:r>
            <a:endParaRPr lang="es-ES" dirty="0">
              <a:solidFill>
                <a:srgbClr val="000000"/>
              </a:solidFill>
            </a:endParaRPr>
          </a:p>
        </p:txBody>
      </p:sp>
      <p:sp>
        <p:nvSpPr>
          <p:cNvPr id="4" name="Rectángulo 3"/>
          <p:cNvSpPr/>
          <p:nvPr/>
        </p:nvSpPr>
        <p:spPr>
          <a:xfrm>
            <a:off x="2433638" y="800100"/>
            <a:ext cx="4470400" cy="58578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fontAlgn="auto">
              <a:spcBef>
                <a:spcPts val="0"/>
              </a:spcBef>
              <a:spcAft>
                <a:spcPts val="0"/>
              </a:spcAft>
              <a:defRPr/>
            </a:pPr>
            <a:r>
              <a:rPr lang="es-ES" sz="3200" dirty="0"/>
              <a:t>Objetivos del tratamiento</a:t>
            </a:r>
          </a:p>
        </p:txBody>
      </p:sp>
      <p:pic>
        <p:nvPicPr>
          <p:cNvPr id="33795"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222250"/>
            <a:ext cx="13938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n 1"/>
          <p:cNvPicPr>
            <a:picLocks noChangeAspect="1"/>
          </p:cNvPicPr>
          <p:nvPr/>
        </p:nvPicPr>
        <p:blipFill>
          <a:blip r:embed="rId2">
            <a:extLst>
              <a:ext uri="{28A0092B-C50C-407E-A947-70E740481C1C}">
                <a14:useLocalDpi xmlns:a14="http://schemas.microsoft.com/office/drawing/2010/main" val="0"/>
              </a:ext>
            </a:extLst>
          </a:blip>
          <a:srcRect t="15901" b="16437"/>
          <a:stretch>
            <a:fillRect/>
          </a:stretch>
        </p:blipFill>
        <p:spPr bwMode="auto">
          <a:xfrm>
            <a:off x="0" y="476250"/>
            <a:ext cx="91440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b="15831"/>
          <a:stretch>
            <a:fillRect/>
          </a:stretch>
        </p:blipFill>
        <p:spPr bwMode="auto">
          <a:xfrm>
            <a:off x="2627313" y="2781300"/>
            <a:ext cx="33131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box(in)">
                                      <p:cBhvr>
                                        <p:cTn id="7"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79463" y="1144588"/>
            <a:ext cx="7245350" cy="639762"/>
          </a:xfrm>
        </p:spPr>
        <p:style>
          <a:lnRef idx="2">
            <a:schemeClr val="accent1"/>
          </a:lnRef>
          <a:fillRef idx="1">
            <a:schemeClr val="lt1"/>
          </a:fillRef>
          <a:effectRef idx="0">
            <a:schemeClr val="accent1"/>
          </a:effectRef>
          <a:fontRef idx="minor">
            <a:schemeClr val="dk1"/>
          </a:fontRef>
        </p:style>
        <p:txBody>
          <a:bodyPr/>
          <a:lstStyle/>
          <a:p>
            <a:pPr eaLnBrk="1" fontAlgn="auto" hangingPunct="1">
              <a:spcAft>
                <a:spcPts val="0"/>
              </a:spcAft>
              <a:defRPr/>
            </a:pPr>
            <a:r>
              <a:rPr lang="es-ES" sz="2800" dirty="0" smtClean="0">
                <a:solidFill>
                  <a:srgbClr val="0B265B"/>
                </a:solidFill>
                <a:cs typeface="+mj-cs"/>
              </a:rPr>
              <a:t>CAMBIOS EN LA APROXIMACIÓN AL PROBLEMA</a:t>
            </a:r>
            <a:r>
              <a:rPr lang="es-ES" sz="2400" dirty="0" smtClean="0">
                <a:solidFill>
                  <a:srgbClr val="0B265B"/>
                </a:solidFill>
                <a:cs typeface="+mj-cs"/>
              </a:rPr>
              <a:t>.</a:t>
            </a:r>
          </a:p>
        </p:txBody>
      </p:sp>
      <p:sp>
        <p:nvSpPr>
          <p:cNvPr id="11267" name="Rectangle 3"/>
          <p:cNvSpPr>
            <a:spLocks noGrp="1" noChangeArrowheads="1"/>
          </p:cNvSpPr>
          <p:nvPr>
            <p:ph type="body" idx="1"/>
          </p:nvPr>
        </p:nvSpPr>
        <p:spPr>
          <a:xfrm>
            <a:off x="630238" y="2843213"/>
            <a:ext cx="8039100" cy="2563812"/>
          </a:xfr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indent="0" algn="ctr" eaLnBrk="1" hangingPunct="1">
              <a:lnSpc>
                <a:spcPct val="210000"/>
              </a:lnSpc>
              <a:buClr>
                <a:srgbClr val="FF0000"/>
              </a:buClr>
              <a:buFont typeface="Arial" charset="0"/>
              <a:buNone/>
            </a:pPr>
            <a:r>
              <a:rPr lang="es-ES" sz="2400">
                <a:solidFill>
                  <a:srgbClr val="0B265B"/>
                </a:solidFill>
                <a:latin typeface="Calibri" charset="0"/>
                <a:ea typeface="ＭＳ Ｐゴシック" charset="0"/>
                <a:cs typeface="ＭＳ Ｐゴシック" charset="0"/>
              </a:rPr>
              <a:t>Tratamiento menos agresivo</a:t>
            </a:r>
          </a:p>
          <a:p>
            <a:pPr marL="0" indent="0" algn="ctr" eaLnBrk="1" hangingPunct="1">
              <a:lnSpc>
                <a:spcPct val="210000"/>
              </a:lnSpc>
              <a:buClr>
                <a:srgbClr val="FF0000"/>
              </a:buClr>
              <a:buFont typeface="Arial" charset="0"/>
              <a:buNone/>
            </a:pPr>
            <a:r>
              <a:rPr lang="es-ES" sz="2400">
                <a:solidFill>
                  <a:srgbClr val="0B265B"/>
                </a:solidFill>
                <a:latin typeface="Calibri" charset="0"/>
                <a:ea typeface="ＭＳ Ｐゴシック" charset="0"/>
                <a:cs typeface="ＭＳ Ｐゴシック" charset="0"/>
              </a:rPr>
              <a:t>Individualización según el riesgo</a:t>
            </a:r>
          </a:p>
          <a:p>
            <a:pPr marL="0" indent="0" algn="ctr" eaLnBrk="1" hangingPunct="1">
              <a:lnSpc>
                <a:spcPct val="210000"/>
              </a:lnSpc>
              <a:buClr>
                <a:srgbClr val="FF0000"/>
              </a:buClr>
              <a:buFont typeface="Arial" charset="0"/>
              <a:buNone/>
            </a:pPr>
            <a:r>
              <a:rPr lang="es-ES" sz="2400">
                <a:solidFill>
                  <a:srgbClr val="0B265B"/>
                </a:solidFill>
                <a:latin typeface="Calibri" charset="0"/>
                <a:ea typeface="ＭＳ Ｐゴシック" charset="0"/>
                <a:cs typeface="ＭＳ Ｐゴシック" charset="0"/>
              </a:rPr>
              <a:t>La clasificación dinámica del riesgo</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59" name="Group 19"/>
          <p:cNvGraphicFramePr>
            <a:graphicFrameLocks noGrp="1"/>
          </p:cNvGraphicFramePr>
          <p:nvPr/>
        </p:nvGraphicFramePr>
        <p:xfrm>
          <a:off x="481013" y="2071688"/>
          <a:ext cx="8383587" cy="2434795"/>
        </p:xfrm>
        <a:graphic>
          <a:graphicData uri="http://schemas.openxmlformats.org/drawingml/2006/table">
            <a:tbl>
              <a:tblPr/>
              <a:tblGrid>
                <a:gridCol w="2794000"/>
                <a:gridCol w="2795587"/>
                <a:gridCol w="2794000"/>
              </a:tblGrid>
              <a:tr h="4048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FFFFFF"/>
                          </a:solidFill>
                          <a:effectLst/>
                          <a:latin typeface="Verdana" charset="0"/>
                          <a:ea typeface="ＭＳ Ｐゴシック" charset="0"/>
                          <a:cs typeface="ＭＳ Ｐゴシック" charset="0"/>
                        </a:rPr>
                        <a:t>Bajo riesgo</a:t>
                      </a:r>
                    </a:p>
                  </a:txBody>
                  <a:tcPr marL="91449" marR="91449"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FFFFFF"/>
                          </a:solidFill>
                          <a:effectLst/>
                          <a:latin typeface="Verdana" charset="0"/>
                          <a:ea typeface="ＭＳ Ｐゴシック" charset="0"/>
                          <a:cs typeface="ＭＳ Ｐゴシック" charset="0"/>
                        </a:rPr>
                        <a:t>Riesgo Intermedio</a:t>
                      </a:r>
                    </a:p>
                  </a:txBody>
                  <a:tcPr marL="91449" marR="91449"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FFFFFF"/>
                          </a:solidFill>
                          <a:effectLst/>
                          <a:latin typeface="Verdana" charset="0"/>
                          <a:ea typeface="ＭＳ Ｐゴシック" charset="0"/>
                          <a:cs typeface="ＭＳ Ｐゴシック" charset="0"/>
                        </a:rPr>
                        <a:t>Alto riesgo</a:t>
                      </a:r>
                    </a:p>
                  </a:txBody>
                  <a:tcPr marL="91449" marR="91449"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811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Todas las siguientes</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Resección completa del tumor</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No afectación extratiroidea</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No histología agresiva</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No invasión vascular</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No captación extracervical en el rastreo posterapia con </a:t>
                      </a:r>
                      <a:r>
                        <a:rPr kumimoji="0" lang="es-ES" sz="1200" b="0" i="0" u="none" strike="noStrike" cap="none" normalizeH="0" baseline="30000">
                          <a:ln>
                            <a:noFill/>
                          </a:ln>
                          <a:solidFill>
                            <a:srgbClr val="000000"/>
                          </a:solidFill>
                          <a:effectLst/>
                          <a:latin typeface="Verdana" charset="0"/>
                          <a:ea typeface="ＭＳ Ｐゴシック" charset="0"/>
                          <a:cs typeface="ＭＳ Ｐゴシック" charset="0"/>
                        </a:rPr>
                        <a:t>131</a:t>
                      </a: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I</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No metastasis</a:t>
                      </a:r>
                    </a:p>
                    <a:p>
                      <a:pPr marL="0" marR="0" lvl="0" indent="0" algn="l" defTabSz="457200" rtl="0" eaLnBrk="1" fontAlgn="base" latinLnBrk="0" hangingPunct="1">
                        <a:lnSpc>
                          <a:spcPct val="120000"/>
                        </a:lnSpc>
                        <a:spcBef>
                          <a:spcPct val="0"/>
                        </a:spcBef>
                        <a:spcAft>
                          <a:spcPct val="0"/>
                        </a:spcAft>
                        <a:buClrTx/>
                        <a:buSzTx/>
                        <a:buFontTx/>
                        <a:buChar char="-"/>
                        <a:tabLst/>
                      </a:pPr>
                      <a:endParaRPr kumimoji="0" lang="es-ES" sz="1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91449" marR="91449"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Cualquiera de las siguientes</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Invasión microscópica de tejidos blandos peritiroideos</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Metástasis ganglionares o captación de </a:t>
                      </a:r>
                      <a:r>
                        <a:rPr kumimoji="0" lang="es-ES" sz="1200" b="0" i="0" u="none" strike="noStrike" cap="none" normalizeH="0" baseline="30000">
                          <a:ln>
                            <a:noFill/>
                          </a:ln>
                          <a:solidFill>
                            <a:srgbClr val="000000"/>
                          </a:solidFill>
                          <a:effectLst/>
                          <a:latin typeface="Verdana" charset="0"/>
                          <a:ea typeface="ＭＳ Ｐゴシック" charset="0"/>
                          <a:cs typeface="ＭＳ Ｐゴシック" charset="0"/>
                        </a:rPr>
                        <a:t>131</a:t>
                      </a: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I extratiroidea en rastreo posterapia</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Tumor con histología agresiva o invasión vascular</a:t>
                      </a:r>
                    </a:p>
                  </a:txBody>
                  <a:tcPr marL="91449" marR="91449"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Cualquiera de las siguientes</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Invasión macroscópica</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Resección incompleta con alta carga tumoral</a:t>
                      </a:r>
                    </a:p>
                    <a:p>
                      <a:pPr marL="0" marR="0" lvl="0" indent="0" algn="l" defTabSz="457200" rtl="0" eaLnBrk="1" fontAlgn="base" latinLnBrk="0" hangingPunct="1">
                        <a:lnSpc>
                          <a:spcPct val="120000"/>
                        </a:lnSpc>
                        <a:spcBef>
                          <a:spcPct val="0"/>
                        </a:spcBef>
                        <a:spcAft>
                          <a:spcPct val="0"/>
                        </a:spcAft>
                        <a:buClrTx/>
                        <a:buSzTx/>
                        <a:buFontTx/>
                        <a:buChar char="-"/>
                        <a:tabLst/>
                      </a:pPr>
                      <a:r>
                        <a:rPr kumimoji="0" lang="es-ES" sz="1200" b="0" i="0" u="none" strike="noStrike" cap="none" normalizeH="0" baseline="0">
                          <a:ln>
                            <a:noFill/>
                          </a:ln>
                          <a:solidFill>
                            <a:srgbClr val="000000"/>
                          </a:solidFill>
                          <a:effectLst/>
                          <a:latin typeface="Verdana" charset="0"/>
                          <a:ea typeface="ＭＳ Ｐゴシック" charset="0"/>
                          <a:cs typeface="ＭＳ Ｐゴシック" charset="0"/>
                        </a:rPr>
                        <a:t>Metástasis a distancia</a:t>
                      </a:r>
                    </a:p>
                  </a:txBody>
                  <a:tcPr marL="91449" marR="91449"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Rectángulo 2"/>
          <p:cNvSpPr/>
          <p:nvPr/>
        </p:nvSpPr>
        <p:spPr>
          <a:xfrm>
            <a:off x="4905375" y="6330950"/>
            <a:ext cx="3603625" cy="368300"/>
          </a:xfrm>
          <a:prstGeom prst="rect">
            <a:avLst/>
          </a:prstGeom>
        </p:spPr>
        <p:txBody>
          <a:bodyPr wrap="none">
            <a:spAutoFit/>
          </a:bodyPr>
          <a:lstStyle/>
          <a:p>
            <a:pPr fontAlgn="auto">
              <a:spcBef>
                <a:spcPct val="50000"/>
              </a:spcBef>
              <a:spcAft>
                <a:spcPts val="0"/>
              </a:spcAft>
              <a:defRPr/>
            </a:pPr>
            <a:r>
              <a:rPr lang="es-ES" i="1" dirty="0">
                <a:solidFill>
                  <a:srgbClr val="000000"/>
                </a:solidFill>
                <a:latin typeface="+mn-lt"/>
                <a:ea typeface="+mn-ea"/>
                <a:cs typeface="Verdana"/>
              </a:rPr>
              <a:t>ATA, </a:t>
            </a:r>
            <a:r>
              <a:rPr lang="es-ES" i="1" dirty="0" err="1">
                <a:solidFill>
                  <a:srgbClr val="000000"/>
                </a:solidFill>
                <a:latin typeface="+mn-lt"/>
                <a:ea typeface="+mn-ea"/>
                <a:cs typeface="Verdana"/>
              </a:rPr>
              <a:t>risk</a:t>
            </a:r>
            <a:r>
              <a:rPr lang="es-ES" i="1" dirty="0">
                <a:solidFill>
                  <a:srgbClr val="000000"/>
                </a:solidFill>
                <a:latin typeface="+mn-lt"/>
                <a:ea typeface="+mn-ea"/>
                <a:cs typeface="Verdana"/>
              </a:rPr>
              <a:t> of </a:t>
            </a:r>
            <a:r>
              <a:rPr lang="es-ES" i="1" dirty="0" err="1">
                <a:solidFill>
                  <a:srgbClr val="000000"/>
                </a:solidFill>
                <a:latin typeface="+mn-lt"/>
                <a:ea typeface="+mn-ea"/>
                <a:cs typeface="Verdana"/>
              </a:rPr>
              <a:t>recurrence</a:t>
            </a:r>
            <a:r>
              <a:rPr lang="es-ES" i="1" dirty="0">
                <a:solidFill>
                  <a:srgbClr val="000000"/>
                </a:solidFill>
                <a:latin typeface="+mn-lt"/>
                <a:ea typeface="+mn-ea"/>
                <a:cs typeface="Verdana"/>
              </a:rPr>
              <a:t> </a:t>
            </a:r>
            <a:r>
              <a:rPr lang="es-ES" i="1" dirty="0" err="1">
                <a:solidFill>
                  <a:srgbClr val="000000"/>
                </a:solidFill>
                <a:latin typeface="+mn-lt"/>
                <a:ea typeface="+mn-ea"/>
                <a:cs typeface="Verdana"/>
              </a:rPr>
              <a:t>classification</a:t>
            </a:r>
            <a:endParaRPr lang="es-ES" i="1" dirty="0">
              <a:solidFill>
                <a:srgbClr val="000000"/>
              </a:solidFill>
              <a:effectLst>
                <a:outerShdw blurRad="38100" dist="38100" dir="2700000" algn="tl">
                  <a:srgbClr val="000000">
                    <a:alpha val="43137"/>
                  </a:srgbClr>
                </a:outerShdw>
              </a:effectLst>
              <a:latin typeface="+mn-lt"/>
              <a:ea typeface="+mn-ea"/>
              <a:cs typeface="Verdana"/>
            </a:endParaRPr>
          </a:p>
        </p:txBody>
      </p:sp>
      <p:sp>
        <p:nvSpPr>
          <p:cNvPr id="4" name="CuadroTexto 3"/>
          <p:cNvSpPr txBox="1"/>
          <p:nvPr/>
        </p:nvSpPr>
        <p:spPr>
          <a:xfrm>
            <a:off x="481013" y="4489450"/>
            <a:ext cx="8383587" cy="36830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0"/>
              </a:spcAft>
              <a:defRPr/>
            </a:pPr>
            <a:r>
              <a:rPr lang="es-ES" dirty="0"/>
              <a:t>              3%                                                      21%                                                 68%</a:t>
            </a:r>
          </a:p>
        </p:txBody>
      </p:sp>
      <p:sp>
        <p:nvSpPr>
          <p:cNvPr id="5" name="CuadroTexto 4"/>
          <p:cNvSpPr txBox="1"/>
          <p:nvPr/>
        </p:nvSpPr>
        <p:spPr>
          <a:xfrm>
            <a:off x="481013" y="5119688"/>
            <a:ext cx="8383587" cy="706437"/>
          </a:xfrm>
          <a:prstGeom prst="rect">
            <a:avLst/>
          </a:prstGeom>
          <a:ln w="57150" cmpd="sng"/>
        </p:spPr>
        <p:style>
          <a:lnRef idx="2">
            <a:schemeClr val="accent4"/>
          </a:lnRef>
          <a:fillRef idx="1">
            <a:schemeClr val="lt1"/>
          </a:fillRef>
          <a:effectRef idx="0">
            <a:schemeClr val="accent4"/>
          </a:effectRef>
          <a:fontRef idx="minor">
            <a:schemeClr val="dk1"/>
          </a:fontRef>
        </p:style>
        <p:txBody>
          <a:bodyPr>
            <a:spAutoFit/>
          </a:bodyPr>
          <a:lstStyle/>
          <a:p>
            <a:pPr fontAlgn="auto">
              <a:spcBef>
                <a:spcPts val="0"/>
              </a:spcBef>
              <a:spcAft>
                <a:spcPts val="0"/>
              </a:spcAft>
              <a:defRPr/>
            </a:pPr>
            <a:r>
              <a:rPr lang="es-ES" sz="4000" dirty="0"/>
              <a:t>	-</a:t>
            </a:r>
            <a:r>
              <a:rPr lang="es-ES" dirty="0"/>
              <a:t>                                    </a:t>
            </a:r>
            <a:r>
              <a:rPr lang="es-ES" sz="2800" dirty="0" smtClean="0"/>
              <a:t>“agresividad” </a:t>
            </a:r>
            <a:r>
              <a:rPr lang="es-ES" sz="2800" dirty="0"/>
              <a:t>tratamiento             </a:t>
            </a:r>
            <a:r>
              <a:rPr lang="es-ES" sz="4000" dirty="0"/>
              <a:t>+</a:t>
            </a:r>
          </a:p>
        </p:txBody>
      </p:sp>
      <p:sp>
        <p:nvSpPr>
          <p:cNvPr id="35860" name="Text Box 20"/>
          <p:cNvSpPr txBox="1">
            <a:spLocks noChangeArrowheads="1"/>
          </p:cNvSpPr>
          <p:nvPr/>
        </p:nvSpPr>
        <p:spPr bwMode="auto">
          <a:xfrm>
            <a:off x="781050" y="476250"/>
            <a:ext cx="6724650" cy="584776"/>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s-ES" sz="3200" dirty="0"/>
              <a:t>Planificación dinámica del tratamiento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5860"/>
                                        </p:tgtEl>
                                        <p:attrNameLst>
                                          <p:attrName>style.visibility</p:attrName>
                                        </p:attrNameLst>
                                      </p:cBhvr>
                                      <p:to>
                                        <p:strVal val="visible"/>
                                      </p:to>
                                    </p:set>
                                    <p:animEffect transition="in" filter="box(in)">
                                      <p:cBhvr>
                                        <p:cTn id="15" dur="5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58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1188" y="581025"/>
            <a:ext cx="3673475"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73238"/>
            <a:ext cx="2278063"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4143375"/>
            <a:ext cx="19859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Agrupar 7"/>
          <p:cNvGrpSpPr>
            <a:grpSpLocks/>
          </p:cNvGrpSpPr>
          <p:nvPr/>
        </p:nvGrpSpPr>
        <p:grpSpPr bwMode="auto">
          <a:xfrm>
            <a:off x="6296025" y="2917825"/>
            <a:ext cx="2593975" cy="2863850"/>
            <a:chOff x="6296514" y="3217820"/>
            <a:chExt cx="2328341" cy="2564036"/>
          </a:xfrm>
        </p:grpSpPr>
        <p:pic>
          <p:nvPicPr>
            <p:cNvPr id="36870"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6514" y="3217820"/>
              <a:ext cx="1497584" cy="149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Imagen 5"/>
            <p:cNvPicPr>
              <a:picLocks noChangeAspect="1"/>
            </p:cNvPicPr>
            <p:nvPr/>
          </p:nvPicPr>
          <p:blipFill>
            <a:blip r:embed="rId6">
              <a:extLst>
                <a:ext uri="{28A0092B-C50C-407E-A947-70E740481C1C}">
                  <a14:useLocalDpi xmlns:a14="http://schemas.microsoft.com/office/drawing/2010/main" val="0"/>
                </a:ext>
              </a:extLst>
            </a:blip>
            <a:srcRect r="-8156"/>
            <a:stretch>
              <a:fillRect/>
            </a:stretch>
          </p:blipFill>
          <p:spPr bwMode="auto">
            <a:xfrm>
              <a:off x="6825157" y="4143582"/>
              <a:ext cx="1799698" cy="163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agen 6"/>
          <p:cNvPicPr>
            <a:picLocks noChangeAspect="1"/>
          </p:cNvPicPr>
          <p:nvPr/>
        </p:nvPicPr>
        <p:blipFill>
          <a:blip r:embed="rId7">
            <a:extLst>
              <a:ext uri="{28A0092B-C50C-407E-A947-70E740481C1C}">
                <a14:useLocalDpi xmlns:a14="http://schemas.microsoft.com/office/drawing/2010/main" val="0"/>
              </a:ext>
            </a:extLst>
          </a:blip>
          <a:srcRect b="10976"/>
          <a:stretch>
            <a:fillRect/>
          </a:stretch>
        </p:blipFill>
        <p:spPr bwMode="auto">
          <a:xfrm>
            <a:off x="3014663" y="401638"/>
            <a:ext cx="4851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227138"/>
            <a:ext cx="4695825"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4825" y="1901825"/>
            <a:ext cx="31369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527050"/>
            <a:ext cx="55943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3357563"/>
            <a:ext cx="34448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4837113" y="4187825"/>
            <a:ext cx="3567112" cy="1430338"/>
          </a:xfrm>
          <a:prstGeom prst="rect">
            <a:avLst/>
          </a:prstGeom>
          <a:ln w="57150" cmpd="sng"/>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800">
                <a:solidFill>
                  <a:srgbClr val="000000"/>
                </a:solidFill>
              </a:rPr>
              <a:t>Multidisciplinar</a:t>
            </a:r>
          </a:p>
          <a:p>
            <a:pPr algn="ctr" eaLnBrk="1" hangingPunct="1"/>
            <a:endParaRPr lang="es-ES" sz="2800">
              <a:solidFill>
                <a:srgbClr val="000000"/>
              </a:solidFill>
            </a:endParaRPr>
          </a:p>
          <a:p>
            <a:pPr algn="ctr" eaLnBrk="1" hangingPunct="1"/>
            <a:r>
              <a:rPr lang="es-ES" sz="2800">
                <a:solidFill>
                  <a:srgbClr val="000000"/>
                </a:solidFill>
              </a:rPr>
              <a:t>Decisión compartida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1188" y="581025"/>
            <a:ext cx="3673475"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73238"/>
            <a:ext cx="2278063"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4143375"/>
            <a:ext cx="19859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0" name="Agrupar 7"/>
          <p:cNvGrpSpPr>
            <a:grpSpLocks/>
          </p:cNvGrpSpPr>
          <p:nvPr/>
        </p:nvGrpSpPr>
        <p:grpSpPr bwMode="auto">
          <a:xfrm>
            <a:off x="6296025" y="2917825"/>
            <a:ext cx="2593975" cy="2863850"/>
            <a:chOff x="6296514" y="3217820"/>
            <a:chExt cx="2328341" cy="2564036"/>
          </a:xfrm>
        </p:grpSpPr>
        <p:pic>
          <p:nvPicPr>
            <p:cNvPr id="39942"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6514" y="3217820"/>
              <a:ext cx="1497584" cy="149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Imagen 5"/>
            <p:cNvPicPr>
              <a:picLocks noChangeAspect="1"/>
            </p:cNvPicPr>
            <p:nvPr/>
          </p:nvPicPr>
          <p:blipFill>
            <a:blip r:embed="rId6">
              <a:extLst>
                <a:ext uri="{28A0092B-C50C-407E-A947-70E740481C1C}">
                  <a14:useLocalDpi xmlns:a14="http://schemas.microsoft.com/office/drawing/2010/main" val="0"/>
                </a:ext>
              </a:extLst>
            </a:blip>
            <a:srcRect r="-8156"/>
            <a:stretch>
              <a:fillRect/>
            </a:stretch>
          </p:blipFill>
          <p:spPr bwMode="auto">
            <a:xfrm>
              <a:off x="6825157" y="4143582"/>
              <a:ext cx="1799698" cy="163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1" name="Imagen 6"/>
          <p:cNvPicPr>
            <a:picLocks noChangeAspect="1"/>
          </p:cNvPicPr>
          <p:nvPr/>
        </p:nvPicPr>
        <p:blipFill>
          <a:blip r:embed="rId7">
            <a:extLst>
              <a:ext uri="{28A0092B-C50C-407E-A947-70E740481C1C}">
                <a14:useLocalDpi xmlns:a14="http://schemas.microsoft.com/office/drawing/2010/main" val="0"/>
              </a:ext>
            </a:extLst>
          </a:blip>
          <a:srcRect b="10976"/>
          <a:stretch>
            <a:fillRect/>
          </a:stretch>
        </p:blipFill>
        <p:spPr bwMode="auto">
          <a:xfrm>
            <a:off x="3014663" y="401638"/>
            <a:ext cx="4851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15888"/>
            <a:ext cx="439102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1042988" y="3503613"/>
            <a:ext cx="7416800" cy="229235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algn="just" eaLnBrk="1" hangingPunct="1">
              <a:lnSpc>
                <a:spcPct val="200000"/>
              </a:lnSpc>
              <a:buFontTx/>
              <a:buAutoNum type="arabicPeriod"/>
            </a:pPr>
            <a:r>
              <a:rPr lang="es-ES" dirty="0">
                <a:solidFill>
                  <a:srgbClr val="000000"/>
                </a:solidFill>
                <a:cs typeface="ＭＳ Ｐゴシック" charset="0"/>
              </a:rPr>
              <a:t>131-I </a:t>
            </a:r>
            <a:r>
              <a:rPr lang="es-ES" dirty="0" err="1">
                <a:solidFill>
                  <a:srgbClr val="000000"/>
                </a:solidFill>
                <a:cs typeface="ＭＳ Ｐゴシック" charset="0"/>
              </a:rPr>
              <a:t>postcirugía</a:t>
            </a:r>
            <a:r>
              <a:rPr lang="es-ES" dirty="0">
                <a:solidFill>
                  <a:srgbClr val="000000"/>
                </a:solidFill>
                <a:cs typeface="ＭＳ Ｐゴシック" charset="0"/>
              </a:rPr>
              <a:t> : siempre, nunca a veces</a:t>
            </a:r>
          </a:p>
          <a:p>
            <a:pPr lvl="1" algn="just" eaLnBrk="1" hangingPunct="1">
              <a:lnSpc>
                <a:spcPct val="200000"/>
              </a:lnSpc>
              <a:buFontTx/>
              <a:buAutoNum type="arabicPeriod"/>
            </a:pPr>
            <a:r>
              <a:rPr lang="es-ES" dirty="0">
                <a:solidFill>
                  <a:srgbClr val="000000"/>
                </a:solidFill>
                <a:cs typeface="ＭＳ Ｐゴシック" charset="0"/>
              </a:rPr>
              <a:t>Dosis 131-I: bajas vs altas</a:t>
            </a:r>
          </a:p>
          <a:p>
            <a:pPr lvl="1" algn="just" eaLnBrk="1" hangingPunct="1">
              <a:lnSpc>
                <a:spcPct val="200000"/>
              </a:lnSpc>
              <a:buFontTx/>
              <a:buAutoNum type="arabicPeriod"/>
            </a:pPr>
            <a:r>
              <a:rPr lang="es-ES" dirty="0">
                <a:solidFill>
                  <a:srgbClr val="000000"/>
                </a:solidFill>
                <a:cs typeface="ＭＳ Ｐゴシック" charset="0"/>
              </a:rPr>
              <a:t>¿ </a:t>
            </a:r>
            <a:r>
              <a:rPr lang="es-ES" dirty="0" smtClean="0">
                <a:solidFill>
                  <a:srgbClr val="000000"/>
                </a:solidFill>
                <a:cs typeface="ＭＳ Ｐゴシック" charset="0"/>
              </a:rPr>
              <a:t>Cuántas/ </a:t>
            </a:r>
            <a:r>
              <a:rPr lang="es-ES" dirty="0">
                <a:solidFill>
                  <a:srgbClr val="000000"/>
                </a:solidFill>
                <a:cs typeface="ＭＳ Ｐゴシック" charset="0"/>
              </a:rPr>
              <a:t>hasta cuándo  131-I ? </a:t>
            </a:r>
            <a:r>
              <a:rPr lang="es-ES" dirty="0" err="1" smtClean="0">
                <a:solidFill>
                  <a:srgbClr val="000000"/>
                </a:solidFill>
                <a:cs typeface="ＭＳ Ｐゴシック" charset="0"/>
              </a:rPr>
              <a:t>Radiorresistencia</a:t>
            </a:r>
            <a:endParaRPr lang="es-ES" dirty="0">
              <a:solidFill>
                <a:srgbClr val="000000"/>
              </a:solidFill>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Object 3"/>
          <p:cNvGraphicFramePr>
            <a:graphicFrameLocks noChangeAspect="1"/>
          </p:cNvGraphicFramePr>
          <p:nvPr/>
        </p:nvGraphicFramePr>
        <p:xfrm>
          <a:off x="417513" y="1517650"/>
          <a:ext cx="8139112" cy="4308475"/>
        </p:xfrm>
        <a:graphic>
          <a:graphicData uri="http://schemas.openxmlformats.org/presentationml/2006/ole">
            <mc:AlternateContent xmlns:mc="http://schemas.openxmlformats.org/markup-compatibility/2006">
              <mc:Choice xmlns:v="urn:schemas-microsoft-com:vml" Requires="v">
                <p:oleObj spid="_x0000_s41989" name="Gráfico" r:id="rId3" imgW="7785100" imgH="4127500" progId="MSGraph.Chart.8">
                  <p:embed followColorScheme="full"/>
                </p:oleObj>
              </mc:Choice>
              <mc:Fallback>
                <p:oleObj name="Gráfico" r:id="rId3" imgW="7785100" imgH="412750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1517650"/>
                        <a:ext cx="8139112" cy="43084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7" name="Text Box 3"/>
          <p:cNvSpPr txBox="1">
            <a:spLocks noChangeArrowheads="1"/>
          </p:cNvSpPr>
          <p:nvPr/>
        </p:nvSpPr>
        <p:spPr bwMode="auto">
          <a:xfrm>
            <a:off x="838200" y="419100"/>
            <a:ext cx="664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s-ES" sz="3600"/>
              <a:t>Evidencia y recomendación</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09813" y="282575"/>
            <a:ext cx="4840287" cy="66675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3600">
                <a:solidFill>
                  <a:srgbClr val="000000"/>
                </a:solidFill>
              </a:rPr>
              <a:t>Diagnóstico ….</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1757363"/>
            <a:ext cx="236061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438" y="755650"/>
            <a:ext cx="198437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0188" y="2830513"/>
            <a:ext cx="188595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8100" y="4675188"/>
            <a:ext cx="382905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188" y="2574925"/>
            <a:ext cx="184626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81288" y="1114425"/>
            <a:ext cx="2436812"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03350" y="4414838"/>
            <a:ext cx="301942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1188" y="581025"/>
            <a:ext cx="3673475"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73238"/>
            <a:ext cx="2278063"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4143375"/>
            <a:ext cx="19859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5"/>
          <a:stretch>
            <a:fillRect/>
          </a:stretch>
        </p:blipFill>
        <p:spPr>
          <a:xfrm>
            <a:off x="825344" y="2939715"/>
            <a:ext cx="1704947" cy="1704947"/>
          </a:xfrm>
          <a:prstGeom prst="rect">
            <a:avLst/>
          </a:prstGeom>
        </p:spPr>
      </p:pic>
      <p:pic>
        <p:nvPicPr>
          <p:cNvPr id="8" name="Imagen 7"/>
          <p:cNvPicPr>
            <a:picLocks noChangeAspect="1"/>
          </p:cNvPicPr>
          <p:nvPr/>
        </p:nvPicPr>
        <p:blipFill>
          <a:blip r:embed="rId5"/>
          <a:stretch>
            <a:fillRect/>
          </a:stretch>
        </p:blipFill>
        <p:spPr>
          <a:xfrm>
            <a:off x="4180522" y="4837627"/>
            <a:ext cx="1293571" cy="129357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55625" y="523875"/>
            <a:ext cx="7275513" cy="148431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2800">
                <a:solidFill>
                  <a:srgbClr val="000000"/>
                </a:solidFill>
              </a:rPr>
              <a:t>La célula del cáncer diferenciado de tiroides</a:t>
            </a:r>
          </a:p>
          <a:p>
            <a:pPr lvl="1" eaLnBrk="1" hangingPunct="1">
              <a:lnSpc>
                <a:spcPct val="110000"/>
              </a:lnSpc>
            </a:pPr>
            <a:r>
              <a:rPr lang="es-ES" sz="2800">
                <a:solidFill>
                  <a:srgbClr val="000000"/>
                </a:solidFill>
                <a:cs typeface="ＭＳ Ｐゴシック" charset="0"/>
              </a:rPr>
              <a:t>	. Captación de yodo</a:t>
            </a:r>
          </a:p>
          <a:p>
            <a:pPr lvl="1" eaLnBrk="1" hangingPunct="1">
              <a:lnSpc>
                <a:spcPct val="110000"/>
              </a:lnSpc>
            </a:pPr>
            <a:r>
              <a:rPr lang="es-ES" sz="2800">
                <a:solidFill>
                  <a:srgbClr val="000000"/>
                </a:solidFill>
                <a:cs typeface="ＭＳ Ｐゴシック" charset="0"/>
              </a:rPr>
              <a:t>	. Producción Tiroglobulina</a:t>
            </a:r>
          </a:p>
        </p:txBody>
      </p:sp>
      <p:sp>
        <p:nvSpPr>
          <p:cNvPr id="6" name="CuadroTexto 5"/>
          <p:cNvSpPr txBox="1"/>
          <p:nvPr/>
        </p:nvSpPr>
        <p:spPr>
          <a:xfrm>
            <a:off x="4764088" y="4257675"/>
            <a:ext cx="3295650" cy="1385888"/>
          </a:xfrm>
          <a:prstGeom prst="rect">
            <a:avLst/>
          </a:prstGeom>
          <a:ln w="57150" cmpd="sng"/>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s-ES" sz="2800" dirty="0"/>
              <a:t>Tratamiento</a:t>
            </a:r>
          </a:p>
          <a:p>
            <a:pPr algn="ctr" fontAlgn="auto">
              <a:spcBef>
                <a:spcPts val="0"/>
              </a:spcBef>
              <a:spcAft>
                <a:spcPts val="0"/>
              </a:spcAft>
              <a:defRPr/>
            </a:pPr>
            <a:endParaRPr lang="es-ES" sz="2800" dirty="0"/>
          </a:p>
          <a:p>
            <a:pPr algn="ctr" fontAlgn="auto">
              <a:spcBef>
                <a:spcPts val="0"/>
              </a:spcBef>
              <a:spcAft>
                <a:spcPts val="0"/>
              </a:spcAft>
              <a:defRPr/>
            </a:pPr>
            <a:r>
              <a:rPr lang="es-ES" sz="2800" dirty="0"/>
              <a:t>Seguimiento</a:t>
            </a:r>
          </a:p>
        </p:txBody>
      </p:sp>
      <p:sp>
        <p:nvSpPr>
          <p:cNvPr id="7" name="Flecha derecha 6"/>
          <p:cNvSpPr/>
          <p:nvPr/>
        </p:nvSpPr>
        <p:spPr>
          <a:xfrm rot="3120000">
            <a:off x="4827588" y="2792413"/>
            <a:ext cx="1822450" cy="7810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extLst>
              <a:ext uri="{28A0092B-C50C-407E-A947-70E740481C1C}">
                <a14:useLocalDpi xmlns:a14="http://schemas.microsoft.com/office/drawing/2010/main" val="0"/>
              </a:ext>
            </a:extLst>
          </a:blip>
          <a:srcRect l="23955" t="18546" r="11438" b="18465"/>
          <a:stretch>
            <a:fillRect/>
          </a:stretch>
        </p:blipFill>
        <p:spPr bwMode="auto">
          <a:xfrm>
            <a:off x="990600" y="577850"/>
            <a:ext cx="6243638"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p:cNvSpPr txBox="1">
            <a:spLocks noChangeArrowheads="1"/>
          </p:cNvSpPr>
          <p:nvPr/>
        </p:nvSpPr>
        <p:spPr bwMode="auto">
          <a:xfrm>
            <a:off x="609600" y="4495800"/>
            <a:ext cx="8064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50000"/>
              </a:spcBef>
            </a:pPr>
            <a:r>
              <a:rPr lang="es-ES">
                <a:solidFill>
                  <a:srgbClr val="000000"/>
                </a:solidFill>
              </a:rPr>
              <a:t>NIS es una proteína integral de membrana que media el transporte activo del yodo en la célula tiroidea para la síntesis de hormonas.</a:t>
            </a:r>
          </a:p>
          <a:p>
            <a:pPr>
              <a:spcBef>
                <a:spcPct val="50000"/>
              </a:spcBef>
            </a:pPr>
            <a:r>
              <a:rPr lang="es-ES">
                <a:solidFill>
                  <a:srgbClr val="000000"/>
                </a:solidFill>
              </a:rPr>
              <a:t>Oncogén BRAF afecta su expresión y función </a:t>
            </a:r>
          </a:p>
        </p:txBody>
      </p:sp>
      <p:pic>
        <p:nvPicPr>
          <p:cNvPr id="45059"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6249988"/>
            <a:ext cx="15287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5" name="Object 2"/>
          <p:cNvGraphicFramePr>
            <a:graphicFrameLocks noChangeAspect="1"/>
          </p:cNvGraphicFramePr>
          <p:nvPr/>
        </p:nvGraphicFramePr>
        <p:xfrm>
          <a:off x="457200" y="1295400"/>
          <a:ext cx="8212138" cy="4237038"/>
        </p:xfrm>
        <a:graphic>
          <a:graphicData uri="http://schemas.openxmlformats.org/presentationml/2006/ole">
            <mc:AlternateContent xmlns:mc="http://schemas.openxmlformats.org/markup-compatibility/2006">
              <mc:Choice xmlns:v="urn:schemas-microsoft-com:vml" Requires="v">
                <p:oleObj spid="_x0000_s47112" name="Foto de Photo Editor" r:id="rId3" imgW="5315692" imgH="2742857" progId="MSPhotoEd.3">
                  <p:embed/>
                </p:oleObj>
              </mc:Choice>
              <mc:Fallback>
                <p:oleObj name="Foto de Photo Editor" r:id="rId3" imgW="5315692" imgH="2742857"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821213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5299" name="Text Box 3"/>
          <p:cNvSpPr txBox="1">
            <a:spLocks noChangeArrowheads="1"/>
          </p:cNvSpPr>
          <p:nvPr/>
        </p:nvSpPr>
        <p:spPr bwMode="auto">
          <a:xfrm>
            <a:off x="228600" y="152400"/>
            <a:ext cx="8229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a:spcBef>
                <a:spcPts val="500"/>
              </a:spcBef>
              <a:spcAft>
                <a:spcPts val="500"/>
              </a:spcAft>
            </a:pPr>
            <a:r>
              <a:rPr lang="es-ES_tradnl" sz="2800">
                <a:cs typeface="Arial" charset="0"/>
              </a:rPr>
              <a:t>Tratamiento con 131I reduce la recurrencia y mortalidad en los pacientes con cáncer de tiroides estadio II y III</a:t>
            </a:r>
          </a:p>
        </p:txBody>
      </p:sp>
      <p:sp>
        <p:nvSpPr>
          <p:cNvPr id="55300" name="Text Box 4"/>
          <p:cNvSpPr txBox="1">
            <a:spLocks noChangeArrowheads="1"/>
          </p:cNvSpPr>
          <p:nvPr/>
        </p:nvSpPr>
        <p:spPr bwMode="auto">
          <a:xfrm>
            <a:off x="228600" y="5638800"/>
            <a:ext cx="8686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hangingPunct="0">
              <a:spcBef>
                <a:spcPts val="500"/>
              </a:spcBef>
              <a:spcAft>
                <a:spcPts val="500"/>
              </a:spcAft>
              <a:defRPr/>
            </a:pPr>
            <a:r>
              <a:rPr lang="es-ES_tradnl" dirty="0" err="1">
                <a:solidFill>
                  <a:srgbClr val="000000"/>
                </a:solidFill>
                <a:latin typeface="Calibri"/>
                <a:cs typeface="Calibri"/>
              </a:rPr>
              <a:t>patients</a:t>
            </a:r>
            <a:r>
              <a:rPr lang="es-ES_tradnl" dirty="0">
                <a:solidFill>
                  <a:srgbClr val="000000"/>
                </a:solidFill>
                <a:latin typeface="Calibri"/>
                <a:cs typeface="Calibri"/>
              </a:rPr>
              <a:t> </a:t>
            </a:r>
            <a:r>
              <a:rPr lang="es-ES_tradnl" dirty="0" err="1">
                <a:solidFill>
                  <a:srgbClr val="000000"/>
                </a:solidFill>
                <a:latin typeface="Calibri"/>
                <a:cs typeface="Calibri"/>
              </a:rPr>
              <a:t>without</a:t>
            </a:r>
            <a:r>
              <a:rPr lang="es-ES_tradnl" dirty="0">
                <a:solidFill>
                  <a:srgbClr val="000000"/>
                </a:solidFill>
                <a:latin typeface="Calibri"/>
                <a:cs typeface="Calibri"/>
              </a:rPr>
              <a:t> </a:t>
            </a:r>
            <a:r>
              <a:rPr lang="es-ES_tradnl" dirty="0" err="1">
                <a:solidFill>
                  <a:srgbClr val="000000"/>
                </a:solidFill>
                <a:latin typeface="Calibri"/>
                <a:cs typeface="Calibri"/>
              </a:rPr>
              <a:t>distant</a:t>
            </a:r>
            <a:r>
              <a:rPr lang="es-ES_tradnl" dirty="0">
                <a:solidFill>
                  <a:srgbClr val="000000"/>
                </a:solidFill>
                <a:latin typeface="Calibri"/>
                <a:cs typeface="Calibri"/>
              </a:rPr>
              <a:t> </a:t>
            </a:r>
            <a:r>
              <a:rPr lang="es-ES_tradnl" dirty="0" err="1">
                <a:solidFill>
                  <a:srgbClr val="000000"/>
                </a:solidFill>
                <a:latin typeface="Calibri"/>
                <a:cs typeface="Calibri"/>
              </a:rPr>
              <a:t>metastases</a:t>
            </a:r>
            <a:r>
              <a:rPr lang="es-ES_tradnl" dirty="0">
                <a:solidFill>
                  <a:srgbClr val="000000"/>
                </a:solidFill>
                <a:latin typeface="Calibri"/>
                <a:cs typeface="Calibri"/>
              </a:rPr>
              <a:t> at </a:t>
            </a:r>
            <a:r>
              <a:rPr lang="es-ES_tradnl" dirty="0" err="1">
                <a:solidFill>
                  <a:srgbClr val="000000"/>
                </a:solidFill>
                <a:latin typeface="Calibri"/>
                <a:cs typeface="Calibri"/>
              </a:rPr>
              <a:t>presentation</a:t>
            </a:r>
            <a:r>
              <a:rPr lang="es-ES_tradnl" dirty="0">
                <a:solidFill>
                  <a:srgbClr val="000000"/>
                </a:solidFill>
                <a:latin typeface="Calibri"/>
                <a:cs typeface="Calibri"/>
              </a:rPr>
              <a:t>, </a:t>
            </a:r>
            <a:r>
              <a:rPr lang="es-ES_tradnl" dirty="0" err="1">
                <a:solidFill>
                  <a:srgbClr val="000000"/>
                </a:solidFill>
                <a:latin typeface="Calibri"/>
                <a:cs typeface="Calibri"/>
              </a:rPr>
              <a:t>who</a:t>
            </a:r>
            <a:r>
              <a:rPr lang="es-ES_tradnl" dirty="0">
                <a:solidFill>
                  <a:srgbClr val="000000"/>
                </a:solidFill>
                <a:latin typeface="Calibri"/>
                <a:cs typeface="Calibri"/>
              </a:rPr>
              <a:t> </a:t>
            </a:r>
            <a:r>
              <a:rPr lang="es-ES_tradnl" dirty="0" err="1">
                <a:solidFill>
                  <a:srgbClr val="000000"/>
                </a:solidFill>
                <a:latin typeface="Calibri"/>
                <a:cs typeface="Calibri"/>
              </a:rPr>
              <a:t>received</a:t>
            </a:r>
            <a:r>
              <a:rPr lang="es-ES_tradnl" dirty="0">
                <a:solidFill>
                  <a:srgbClr val="000000"/>
                </a:solidFill>
                <a:latin typeface="Calibri"/>
                <a:cs typeface="Calibri"/>
              </a:rPr>
              <a:t> </a:t>
            </a:r>
            <a:r>
              <a:rPr lang="es-ES_tradnl" dirty="0" err="1">
                <a:solidFill>
                  <a:srgbClr val="000000"/>
                </a:solidFill>
                <a:latin typeface="Calibri"/>
                <a:cs typeface="Calibri"/>
              </a:rPr>
              <a:t>either</a:t>
            </a:r>
            <a:r>
              <a:rPr lang="es-ES_tradnl" dirty="0">
                <a:solidFill>
                  <a:srgbClr val="000000"/>
                </a:solidFill>
                <a:latin typeface="Calibri"/>
                <a:cs typeface="Calibri"/>
              </a:rPr>
              <a:t> 131-I </a:t>
            </a:r>
            <a:r>
              <a:rPr lang="es-ES_tradnl" dirty="0" err="1">
                <a:solidFill>
                  <a:srgbClr val="000000"/>
                </a:solidFill>
                <a:latin typeface="Calibri"/>
                <a:cs typeface="Calibri"/>
              </a:rPr>
              <a:t>ablation</a:t>
            </a:r>
            <a:r>
              <a:rPr lang="es-ES_tradnl" dirty="0">
                <a:solidFill>
                  <a:srgbClr val="000000"/>
                </a:solidFill>
                <a:latin typeface="Calibri"/>
                <a:cs typeface="Calibri"/>
              </a:rPr>
              <a:t> (red </a:t>
            </a:r>
            <a:r>
              <a:rPr lang="es-ES_tradnl" dirty="0" err="1">
                <a:solidFill>
                  <a:srgbClr val="000000"/>
                </a:solidFill>
                <a:latin typeface="Calibri"/>
                <a:cs typeface="Calibri"/>
              </a:rPr>
              <a:t>dashed</a:t>
            </a:r>
            <a:r>
              <a:rPr lang="es-ES_tradnl" dirty="0">
                <a:solidFill>
                  <a:srgbClr val="000000"/>
                </a:solidFill>
                <a:latin typeface="Calibri"/>
                <a:cs typeface="Calibri"/>
              </a:rPr>
              <a:t> </a:t>
            </a:r>
            <a:r>
              <a:rPr lang="es-ES_tradnl" dirty="0" err="1">
                <a:solidFill>
                  <a:srgbClr val="000000"/>
                </a:solidFill>
                <a:latin typeface="Calibri"/>
                <a:cs typeface="Calibri"/>
              </a:rPr>
              <a:t>lines</a:t>
            </a:r>
            <a:r>
              <a:rPr lang="es-ES_tradnl" dirty="0">
                <a:solidFill>
                  <a:srgbClr val="000000"/>
                </a:solidFill>
                <a:latin typeface="Calibri"/>
                <a:cs typeface="Calibri"/>
              </a:rPr>
              <a:t>) </a:t>
            </a:r>
            <a:r>
              <a:rPr lang="es-ES_tradnl" dirty="0" err="1">
                <a:solidFill>
                  <a:srgbClr val="000000"/>
                </a:solidFill>
                <a:latin typeface="Calibri"/>
                <a:cs typeface="Calibri"/>
              </a:rPr>
              <a:t>or</a:t>
            </a:r>
            <a:r>
              <a:rPr lang="es-ES_tradnl" dirty="0">
                <a:solidFill>
                  <a:srgbClr val="000000"/>
                </a:solidFill>
                <a:latin typeface="Calibri"/>
                <a:cs typeface="Calibri"/>
              </a:rPr>
              <a:t> no </a:t>
            </a:r>
            <a:r>
              <a:rPr lang="es-ES_tradnl" dirty="0" err="1">
                <a:solidFill>
                  <a:srgbClr val="000000"/>
                </a:solidFill>
                <a:latin typeface="Calibri"/>
                <a:cs typeface="Calibri"/>
              </a:rPr>
              <a:t>ablation</a:t>
            </a:r>
            <a:r>
              <a:rPr lang="es-ES_tradnl" dirty="0">
                <a:solidFill>
                  <a:srgbClr val="000000"/>
                </a:solidFill>
                <a:latin typeface="Calibri"/>
                <a:cs typeface="Calibri"/>
              </a:rPr>
              <a:t> (</a:t>
            </a:r>
            <a:r>
              <a:rPr lang="es-ES_tradnl" dirty="0" err="1">
                <a:solidFill>
                  <a:srgbClr val="000000"/>
                </a:solidFill>
                <a:latin typeface="Calibri"/>
                <a:cs typeface="Calibri"/>
              </a:rPr>
              <a:t>blue</a:t>
            </a:r>
            <a:r>
              <a:rPr lang="es-ES_tradnl" dirty="0">
                <a:solidFill>
                  <a:srgbClr val="000000"/>
                </a:solidFill>
                <a:latin typeface="Calibri"/>
                <a:cs typeface="Calibri"/>
              </a:rPr>
              <a:t> </a:t>
            </a:r>
            <a:r>
              <a:rPr lang="es-ES_tradnl" dirty="0" err="1">
                <a:solidFill>
                  <a:srgbClr val="000000"/>
                </a:solidFill>
                <a:latin typeface="Calibri"/>
                <a:cs typeface="Calibri"/>
              </a:rPr>
              <a:t>solid</a:t>
            </a:r>
            <a:r>
              <a:rPr lang="es-ES_tradnl" dirty="0">
                <a:solidFill>
                  <a:srgbClr val="000000"/>
                </a:solidFill>
                <a:latin typeface="Calibri"/>
                <a:cs typeface="Calibri"/>
              </a:rPr>
              <a:t> </a:t>
            </a:r>
            <a:r>
              <a:rPr lang="es-ES_tradnl" dirty="0" err="1">
                <a:solidFill>
                  <a:srgbClr val="000000"/>
                </a:solidFill>
                <a:latin typeface="Calibri"/>
                <a:cs typeface="Calibri"/>
              </a:rPr>
              <a:t>lines</a:t>
            </a:r>
            <a:r>
              <a:rPr lang="es-ES_tradnl" dirty="0">
                <a:solidFill>
                  <a:srgbClr val="000000"/>
                </a:solidFill>
                <a:latin typeface="Calibri"/>
                <a:cs typeface="Calibri"/>
              </a:rPr>
              <a:t>). Data </a:t>
            </a:r>
            <a:r>
              <a:rPr lang="es-ES_tradnl" dirty="0" err="1">
                <a:solidFill>
                  <a:srgbClr val="000000"/>
                </a:solidFill>
                <a:latin typeface="Calibri"/>
                <a:cs typeface="Calibri"/>
              </a:rPr>
              <a:t>from</a:t>
            </a:r>
            <a:r>
              <a:rPr lang="es-ES_tradnl" dirty="0">
                <a:solidFill>
                  <a:srgbClr val="000000"/>
                </a:solidFill>
                <a:latin typeface="Calibri"/>
                <a:cs typeface="Calibri"/>
              </a:rPr>
              <a:t> </a:t>
            </a:r>
            <a:r>
              <a:rPr lang="es-ES_tradnl" dirty="0" err="1">
                <a:solidFill>
                  <a:srgbClr val="000000"/>
                </a:solidFill>
                <a:latin typeface="Calibri"/>
                <a:cs typeface="Calibri"/>
              </a:rPr>
              <a:t>Mazzaferri</a:t>
            </a:r>
            <a:r>
              <a:rPr lang="es-ES_tradnl" dirty="0">
                <a:solidFill>
                  <a:srgbClr val="000000"/>
                </a:solidFill>
                <a:latin typeface="Calibri"/>
                <a:cs typeface="Calibri"/>
              </a:rPr>
              <a:t>, EL, </a:t>
            </a:r>
            <a:r>
              <a:rPr lang="es-ES_tradnl" dirty="0" err="1">
                <a:solidFill>
                  <a:srgbClr val="000000"/>
                </a:solidFill>
                <a:latin typeface="Calibri"/>
                <a:cs typeface="Calibri"/>
              </a:rPr>
              <a:t>Jhiang</a:t>
            </a:r>
            <a:r>
              <a:rPr lang="es-ES_tradnl" dirty="0">
                <a:solidFill>
                  <a:srgbClr val="000000"/>
                </a:solidFill>
                <a:latin typeface="Calibri"/>
                <a:cs typeface="Calibri"/>
              </a:rPr>
              <a:t>, SM, Am J </a:t>
            </a:r>
            <a:r>
              <a:rPr lang="es-ES_tradnl" dirty="0" err="1">
                <a:solidFill>
                  <a:srgbClr val="000000"/>
                </a:solidFill>
                <a:latin typeface="Calibri"/>
                <a:cs typeface="Calibri"/>
              </a:rPr>
              <a:t>Med</a:t>
            </a:r>
            <a:r>
              <a:rPr lang="es-ES_tradnl" dirty="0">
                <a:solidFill>
                  <a:srgbClr val="000000"/>
                </a:solidFill>
                <a:latin typeface="Calibri"/>
                <a:cs typeface="Calibri"/>
              </a:rPr>
              <a:t> 1994; 97:418</a:t>
            </a:r>
            <a:r>
              <a:rPr lang="es-ES_tradnl" sz="2400" dirty="0">
                <a:solidFill>
                  <a:srgbClr val="000000"/>
                </a:solidFill>
                <a:latin typeface="Calibri"/>
                <a:cs typeface="Calibri"/>
              </a:rPr>
              <a:t>. </a:t>
            </a:r>
          </a:p>
        </p:txBody>
      </p:sp>
      <p:sp>
        <p:nvSpPr>
          <p:cNvPr id="55301" name="Oval 5"/>
          <p:cNvSpPr>
            <a:spLocks noChangeArrowheads="1"/>
          </p:cNvSpPr>
          <p:nvPr/>
        </p:nvSpPr>
        <p:spPr bwMode="auto">
          <a:xfrm>
            <a:off x="1692275" y="2297113"/>
            <a:ext cx="5181600" cy="2362200"/>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s-ES">
              <a:latin typeface="Arial" charset="0"/>
              <a:cs typeface="Arial" charset="0"/>
            </a:endParaRPr>
          </a:p>
        </p:txBody>
      </p:sp>
      <p:sp>
        <p:nvSpPr>
          <p:cNvPr id="55302" name="Text Box 6"/>
          <p:cNvSpPr txBox="1">
            <a:spLocks noChangeArrowheads="1"/>
          </p:cNvSpPr>
          <p:nvPr/>
        </p:nvSpPr>
        <p:spPr bwMode="auto">
          <a:xfrm>
            <a:off x="1979613" y="3068638"/>
            <a:ext cx="49530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spcBef>
                <a:spcPct val="50000"/>
              </a:spcBef>
              <a:defRPr/>
            </a:pPr>
            <a:r>
              <a:rPr lang="es-ES_tradnl" sz="2400">
                <a:latin typeface="Comic Sans MS" charset="0"/>
                <a:cs typeface="Arial" charset="0"/>
              </a:rPr>
              <a:t>Ausencia estudios randomizados</a:t>
            </a:r>
          </a:p>
          <a:p>
            <a:pPr algn="ctr" defTabSz="914400" eaLnBrk="0" hangingPunct="0">
              <a:spcBef>
                <a:spcPct val="50000"/>
              </a:spcBef>
              <a:defRPr/>
            </a:pPr>
            <a:r>
              <a:rPr lang="es-ES_tradnl" sz="2400">
                <a:latin typeface="Comic Sans MS" charset="0"/>
                <a:cs typeface="Arial" charset="0"/>
              </a:rPr>
              <a:t> y ensayos controlados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ox(in)">
                                      <p:cBhvr>
                                        <p:cTn id="7" dur="500"/>
                                        <p:tgtEl>
                                          <p:spTgt spid="5530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5302"/>
                                        </p:tgtEl>
                                        <p:attrNameLst>
                                          <p:attrName>style.visibility</p:attrName>
                                        </p:attrNameLst>
                                      </p:cBhvr>
                                      <p:to>
                                        <p:strVal val="visible"/>
                                      </p:to>
                                    </p:set>
                                    <p:animEffect transition="in" filter="box(in)">
                                      <p:cBhvr>
                                        <p:cTn id="10"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p:bldP spid="5530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1573213"/>
            <a:ext cx="43688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Agrupar 2"/>
          <p:cNvGrpSpPr>
            <a:grpSpLocks/>
          </p:cNvGrpSpPr>
          <p:nvPr/>
        </p:nvGrpSpPr>
        <p:grpSpPr bwMode="auto">
          <a:xfrm>
            <a:off x="677863" y="992188"/>
            <a:ext cx="2135187" cy="2435225"/>
            <a:chOff x="1162999" y="3022422"/>
            <a:chExt cx="2135370" cy="2434861"/>
          </a:xfrm>
        </p:grpSpPr>
        <p:pic>
          <p:nvPicPr>
            <p:cNvPr id="4813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999" y="3321913"/>
              <a:ext cx="2135370" cy="213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0459" y="3022422"/>
              <a:ext cx="1066995" cy="78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uadroTexto 5"/>
          <p:cNvSpPr txBox="1"/>
          <p:nvPr/>
        </p:nvSpPr>
        <p:spPr>
          <a:xfrm>
            <a:off x="1735138" y="4043363"/>
            <a:ext cx="6097587" cy="1409700"/>
          </a:xfrm>
          <a:prstGeom prst="rect">
            <a:avLst/>
          </a:prstGeom>
          <a:ln w="57150" cmpd="sng"/>
        </p:spPr>
        <p:style>
          <a:lnRef idx="2">
            <a:schemeClr val="accent1"/>
          </a:lnRef>
          <a:fillRef idx="1">
            <a:schemeClr val="lt1"/>
          </a:fillRef>
          <a:effectRef idx="0">
            <a:schemeClr val="accent1"/>
          </a:effectRef>
          <a:fontRef idx="minor">
            <a:schemeClr val="dk1"/>
          </a:fontRef>
        </p:style>
        <p:txBody>
          <a:bodyPr>
            <a:spAutoFit/>
          </a:bodyPr>
          <a:lstStyle/>
          <a:p>
            <a:pPr algn="ctr" fontAlgn="auto">
              <a:lnSpc>
                <a:spcPct val="120000"/>
              </a:lnSpc>
              <a:spcBef>
                <a:spcPts val="0"/>
              </a:spcBef>
              <a:spcAft>
                <a:spcPts val="0"/>
              </a:spcAft>
              <a:defRPr/>
            </a:pPr>
            <a:r>
              <a:rPr lang="es-ES" sz="2400" dirty="0"/>
              <a:t>Tratamiento curativo</a:t>
            </a:r>
          </a:p>
          <a:p>
            <a:pPr algn="ctr" fontAlgn="auto">
              <a:lnSpc>
                <a:spcPct val="120000"/>
              </a:lnSpc>
              <a:spcBef>
                <a:spcPts val="0"/>
              </a:spcBef>
              <a:spcAft>
                <a:spcPts val="0"/>
              </a:spcAft>
              <a:defRPr/>
            </a:pPr>
            <a:r>
              <a:rPr lang="es-ES" sz="2400" dirty="0"/>
              <a:t>Reduce la tasa de recaída en un 50%</a:t>
            </a:r>
          </a:p>
          <a:p>
            <a:pPr algn="ctr" fontAlgn="auto">
              <a:lnSpc>
                <a:spcPct val="120000"/>
              </a:lnSpc>
              <a:spcBef>
                <a:spcPts val="0"/>
              </a:spcBef>
              <a:spcAft>
                <a:spcPts val="0"/>
              </a:spcAft>
              <a:defRPr/>
            </a:pPr>
            <a:r>
              <a:rPr lang="es-ES" sz="2400" dirty="0"/>
              <a:t>Disminuye la mortalidad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47813" y="188913"/>
            <a:ext cx="6235700" cy="1657350"/>
          </a:xfrm>
          <a:prstGeom prst="rect">
            <a:avLst/>
          </a:prstGeom>
        </p:spPr>
        <p:style>
          <a:lnRef idx="1">
            <a:schemeClr val="accent5"/>
          </a:lnRef>
          <a:fillRef idx="2">
            <a:schemeClr val="accent5"/>
          </a:fillRef>
          <a:effectRef idx="1">
            <a:schemeClr val="accent5"/>
          </a:effectRef>
          <a:fontRef idx="minor">
            <a:schemeClr val="dk1"/>
          </a:fontRef>
        </p:style>
      </p:pic>
      <p:pic>
        <p:nvPicPr>
          <p:cNvPr id="50178"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981075"/>
            <a:ext cx="20748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916113"/>
            <a:ext cx="260667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Imagen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989138"/>
            <a:ext cx="36734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500438"/>
            <a:ext cx="26638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CuadroTexto 8"/>
          <p:cNvSpPr txBox="1">
            <a:spLocks noChangeArrowheads="1"/>
          </p:cNvSpPr>
          <p:nvPr/>
        </p:nvSpPr>
        <p:spPr bwMode="auto">
          <a:xfrm>
            <a:off x="539750" y="5589588"/>
            <a:ext cx="367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s-ES" sz="1800">
                <a:latin typeface="Arial" charset="0"/>
              </a:rPr>
              <a:t>9.8% recurrencia</a:t>
            </a:r>
          </a:p>
        </p:txBody>
      </p:sp>
      <p:pic>
        <p:nvPicPr>
          <p:cNvPr id="2" name="Imagen 1"/>
          <p:cNvPicPr>
            <a:picLocks noChangeAspect="1"/>
          </p:cNvPicPr>
          <p:nvPr/>
        </p:nvPicPr>
        <p:blipFill>
          <a:blip r:embed="rId7"/>
          <a:stretch>
            <a:fillRect/>
          </a:stretch>
        </p:blipFill>
        <p:spPr>
          <a:xfrm>
            <a:off x="3274012" y="2156826"/>
            <a:ext cx="3098213" cy="343276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33375"/>
            <a:ext cx="66389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88913"/>
            <a:ext cx="4821238"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133600"/>
            <a:ext cx="371633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889000"/>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3288" y="2389188"/>
            <a:ext cx="2328862"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2389188"/>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556125" y="1798904"/>
            <a:ext cx="3248025" cy="397031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800" dirty="0" smtClean="0">
                <a:solidFill>
                  <a:srgbClr val="000000"/>
                </a:solidFill>
              </a:rPr>
              <a:t>¿</a:t>
            </a:r>
            <a:r>
              <a:rPr lang="es-ES" sz="2800" dirty="0">
                <a:solidFill>
                  <a:srgbClr val="000000"/>
                </a:solidFill>
              </a:rPr>
              <a:t>P</a:t>
            </a:r>
            <a:r>
              <a:rPr lang="es-ES" sz="2800" dirty="0" smtClean="0">
                <a:solidFill>
                  <a:srgbClr val="000000"/>
                </a:solidFill>
              </a:rPr>
              <a:t>ara qu</a:t>
            </a:r>
            <a:r>
              <a:rPr lang="es-ES" sz="2800" dirty="0" smtClean="0">
                <a:solidFill>
                  <a:srgbClr val="000000"/>
                </a:solidFill>
              </a:rPr>
              <a:t>é?</a:t>
            </a:r>
            <a:endParaRPr lang="es-ES" sz="2800" dirty="0" smtClean="0">
              <a:solidFill>
                <a:srgbClr val="000000"/>
              </a:solidFill>
            </a:endParaRPr>
          </a:p>
          <a:p>
            <a:pPr algn="ctr" eaLnBrk="1" hangingPunct="1"/>
            <a:endParaRPr lang="es-ES" sz="2800" dirty="0" smtClean="0">
              <a:solidFill>
                <a:srgbClr val="000000"/>
              </a:solidFill>
            </a:endParaRPr>
          </a:p>
          <a:p>
            <a:pPr algn="ctr" eaLnBrk="1" hangingPunct="1"/>
            <a:r>
              <a:rPr lang="es-ES" sz="2800" dirty="0" smtClean="0">
                <a:solidFill>
                  <a:srgbClr val="000000"/>
                </a:solidFill>
              </a:rPr>
              <a:t>¿</a:t>
            </a:r>
            <a:r>
              <a:rPr lang="es-ES" sz="2800" dirty="0">
                <a:solidFill>
                  <a:srgbClr val="000000"/>
                </a:solidFill>
              </a:rPr>
              <a:t>A quién?</a:t>
            </a:r>
          </a:p>
          <a:p>
            <a:pPr algn="ctr" eaLnBrk="1" hangingPunct="1"/>
            <a:endParaRPr lang="es-ES" sz="2800" dirty="0">
              <a:solidFill>
                <a:srgbClr val="000000"/>
              </a:solidFill>
            </a:endParaRPr>
          </a:p>
          <a:p>
            <a:pPr algn="ctr" eaLnBrk="1" hangingPunct="1"/>
            <a:r>
              <a:rPr lang="es-ES" sz="2800" dirty="0">
                <a:solidFill>
                  <a:srgbClr val="000000"/>
                </a:solidFill>
              </a:rPr>
              <a:t>¿Empezar?</a:t>
            </a:r>
          </a:p>
          <a:p>
            <a:pPr algn="ctr" eaLnBrk="1" hangingPunct="1"/>
            <a:endParaRPr lang="es-ES" sz="2800" dirty="0">
              <a:solidFill>
                <a:srgbClr val="000000"/>
              </a:solidFill>
            </a:endParaRPr>
          </a:p>
          <a:p>
            <a:pPr algn="ctr" eaLnBrk="1" hangingPunct="1"/>
            <a:r>
              <a:rPr lang="es-ES" sz="2800" dirty="0">
                <a:solidFill>
                  <a:srgbClr val="000000"/>
                </a:solidFill>
              </a:rPr>
              <a:t>¿Qué dosis?</a:t>
            </a:r>
          </a:p>
          <a:p>
            <a:pPr algn="ctr" eaLnBrk="1" hangingPunct="1"/>
            <a:endParaRPr lang="es-ES" sz="2800" dirty="0">
              <a:solidFill>
                <a:srgbClr val="000000"/>
              </a:solidFill>
            </a:endParaRPr>
          </a:p>
          <a:p>
            <a:pPr algn="ctr" eaLnBrk="1" hangingPunct="1"/>
            <a:r>
              <a:rPr lang="es-ES" sz="2800" dirty="0">
                <a:solidFill>
                  <a:srgbClr val="000000"/>
                </a:solidFill>
              </a:rPr>
              <a:t>¿Cuándo parar?</a:t>
            </a:r>
          </a:p>
        </p:txBody>
      </p:sp>
      <p:pic>
        <p:nvPicPr>
          <p:cNvPr id="5427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 y="2638425"/>
            <a:ext cx="2135188"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2035175"/>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21300" y="2881313"/>
            <a:ext cx="3338513" cy="12001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auto">
              <a:spcBef>
                <a:spcPts val="0"/>
              </a:spcBef>
              <a:spcAft>
                <a:spcPts val="0"/>
              </a:spcAft>
              <a:defRPr/>
            </a:pPr>
            <a:r>
              <a:rPr lang="es-ES" sz="3600" dirty="0"/>
              <a:t>Técnicas  </a:t>
            </a:r>
          </a:p>
          <a:p>
            <a:pPr algn="ctr" fontAlgn="auto">
              <a:spcBef>
                <a:spcPts val="0"/>
              </a:spcBef>
              <a:spcAft>
                <a:spcPts val="0"/>
              </a:spcAft>
              <a:defRPr/>
            </a:pPr>
            <a:r>
              <a:rPr lang="es-ES" sz="3600" dirty="0"/>
              <a:t>imagen</a:t>
            </a:r>
          </a:p>
        </p:txBody>
      </p:sp>
      <p:pic>
        <p:nvPicPr>
          <p:cNvPr id="17410"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598738"/>
            <a:ext cx="3611562"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echa curvada hacia arriba 3"/>
          <p:cNvSpPr/>
          <p:nvPr/>
        </p:nvSpPr>
        <p:spPr>
          <a:xfrm>
            <a:off x="2770188" y="4743450"/>
            <a:ext cx="4532312" cy="1404938"/>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solidFill>
                <a:schemeClr val="tx1"/>
              </a:solidFill>
            </a:endParaRPr>
          </a:p>
        </p:txBody>
      </p:sp>
      <p:sp>
        <p:nvSpPr>
          <p:cNvPr id="5" name="Flecha curvada hacia arriba 4"/>
          <p:cNvSpPr/>
          <p:nvPr/>
        </p:nvSpPr>
        <p:spPr>
          <a:xfrm flipH="1" flipV="1">
            <a:off x="2559050" y="885825"/>
            <a:ext cx="4743450" cy="15367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solidFill>
                <a:schemeClr val="tx1"/>
              </a:solidFill>
            </a:endParaRPr>
          </a:p>
        </p:txBody>
      </p:sp>
      <p:sp>
        <p:nvSpPr>
          <p:cNvPr id="6" name="CuadroTexto 5"/>
          <p:cNvSpPr txBox="1"/>
          <p:nvPr/>
        </p:nvSpPr>
        <p:spPr>
          <a:xfrm>
            <a:off x="4406900" y="4935538"/>
            <a:ext cx="1403350" cy="48260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a:solidFill>
                  <a:srgbClr val="000000"/>
                </a:solidFill>
              </a:rPr>
              <a:t>bultoma</a:t>
            </a:r>
          </a:p>
        </p:txBody>
      </p:sp>
      <p:sp>
        <p:nvSpPr>
          <p:cNvPr id="7" name="CuadroTexto 6"/>
          <p:cNvSpPr txBox="1"/>
          <p:nvPr/>
        </p:nvSpPr>
        <p:spPr>
          <a:xfrm>
            <a:off x="3992563" y="1577975"/>
            <a:ext cx="2049462" cy="46196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0"/>
              </a:spcAft>
              <a:defRPr/>
            </a:pPr>
            <a:r>
              <a:rPr lang="es-ES" sz="2400" dirty="0" err="1"/>
              <a:t>incidentaloma</a:t>
            </a:r>
            <a:endParaRPr lang="es-E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nvGraphicFramePr>
        <p:xfrm>
          <a:off x="419100" y="2236788"/>
          <a:ext cx="8380413" cy="4030662"/>
        </p:xfrm>
        <a:graphic>
          <a:graphicData uri="http://schemas.openxmlformats.org/drawingml/2006/table">
            <a:tbl>
              <a:tblPr firstRow="1" bandRow="1">
                <a:tableStyleId>{5C22544A-7EE6-4342-B048-85BDC9FD1C3A}</a:tableStyleId>
              </a:tblPr>
              <a:tblGrid>
                <a:gridCol w="3204633"/>
                <a:gridCol w="3247945"/>
                <a:gridCol w="1927835"/>
              </a:tblGrid>
              <a:tr h="372998">
                <a:tc>
                  <a:txBody>
                    <a:bodyPr/>
                    <a:lstStyle/>
                    <a:p>
                      <a:pPr algn="ctr"/>
                      <a:r>
                        <a:rPr lang="es-ES" sz="1800" dirty="0" smtClean="0"/>
                        <a:t>Objetivo</a:t>
                      </a:r>
                      <a:endParaRPr lang="es-ES" sz="1800" dirty="0"/>
                    </a:p>
                  </a:txBody>
                  <a:tcPr marL="91445" marR="91445" marT="45721" marB="45721"/>
                </a:tc>
                <a:tc>
                  <a:txBody>
                    <a:bodyPr/>
                    <a:lstStyle/>
                    <a:p>
                      <a:pPr algn="ctr"/>
                      <a:r>
                        <a:rPr lang="es-ES" sz="1800" dirty="0" smtClean="0"/>
                        <a:t>Beneficio </a:t>
                      </a:r>
                      <a:endParaRPr lang="es-ES" sz="1800" dirty="0"/>
                    </a:p>
                  </a:txBody>
                  <a:tcPr marL="91445" marR="91445" marT="45721" marB="45721"/>
                </a:tc>
                <a:tc>
                  <a:txBody>
                    <a:bodyPr/>
                    <a:lstStyle/>
                    <a:p>
                      <a:pPr algn="ctr"/>
                      <a:r>
                        <a:rPr lang="es-ES" sz="1800" dirty="0" smtClean="0"/>
                        <a:t>Dosis</a:t>
                      </a:r>
                      <a:endParaRPr lang="es-ES" sz="1800" dirty="0"/>
                    </a:p>
                  </a:txBody>
                  <a:tcPr marL="91445" marR="91445" marT="45721" marB="45721"/>
                </a:tc>
              </a:tr>
              <a:tr h="9144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cap="none" normalizeH="0" baseline="0" dirty="0" smtClean="0">
                          <a:ln>
                            <a:noFill/>
                          </a:ln>
                          <a:solidFill>
                            <a:srgbClr val="000000"/>
                          </a:solidFill>
                          <a:effectLst/>
                          <a:latin typeface="Calibri" charset="0"/>
                          <a:ea typeface="ＭＳ Ｐゴシック" charset="0"/>
                        </a:rPr>
                        <a:t>Destrucción tejido tiroideo </a:t>
                      </a:r>
                      <a:r>
                        <a:rPr kumimoji="0" lang="es-ES_tradnl" sz="1800" b="1" i="0" u="none" strike="noStrike" cap="none" normalizeH="0" baseline="0" dirty="0" smtClean="0">
                          <a:ln>
                            <a:noFill/>
                          </a:ln>
                          <a:solidFill>
                            <a:srgbClr val="000000"/>
                          </a:solidFill>
                          <a:effectLst/>
                          <a:latin typeface="Calibri" charset="0"/>
                          <a:ea typeface="ＭＳ Ｐゴシック" charset="0"/>
                        </a:rPr>
                        <a:t>normal</a:t>
                      </a:r>
                      <a:r>
                        <a:rPr kumimoji="0" lang="es-ES_tradnl" sz="1800" b="0" i="0" u="none" strike="noStrike" cap="none" normalizeH="0" baseline="0" dirty="0" smtClean="0">
                          <a:ln>
                            <a:noFill/>
                          </a:ln>
                          <a:solidFill>
                            <a:srgbClr val="000000"/>
                          </a:solidFill>
                          <a:effectLst/>
                          <a:latin typeface="Calibri" charset="0"/>
                          <a:ea typeface="ＭＳ Ｐゴシック" charset="0"/>
                        </a:rPr>
                        <a:t> residual (</a:t>
                      </a:r>
                      <a:r>
                        <a:rPr kumimoji="0" lang="es-ES_tradnl" sz="1800" b="1" i="0" u="none" strike="noStrike" cap="none" normalizeH="0" baseline="0" dirty="0" smtClean="0">
                          <a:ln>
                            <a:noFill/>
                          </a:ln>
                          <a:solidFill>
                            <a:srgbClr val="000000"/>
                          </a:solidFill>
                          <a:effectLst/>
                          <a:latin typeface="Calibri" charset="0"/>
                          <a:ea typeface="ＭＳ Ｐゴシック" charset="0"/>
                        </a:rPr>
                        <a:t>ablación</a:t>
                      </a:r>
                      <a:r>
                        <a:rPr kumimoji="0" lang="es-ES_tradnl" sz="1800" b="0" i="0" u="none" strike="noStrike" cap="none" normalizeH="0" baseline="0" dirty="0" smtClean="0">
                          <a:ln>
                            <a:noFill/>
                          </a:ln>
                          <a:solidFill>
                            <a:srgbClr val="000000"/>
                          </a:solidFill>
                          <a:effectLst/>
                          <a:latin typeface="Calibri" charset="0"/>
                          <a:ea typeface="ＭＳ Ｐゴシック" charset="0"/>
                        </a:rPr>
                        <a:t>)</a:t>
                      </a:r>
                    </a:p>
                    <a:p>
                      <a:endParaRPr lang="es-ES" sz="1800" dirty="0"/>
                    </a:p>
                  </a:txBody>
                  <a:tcPr marL="91445" marR="91445" marT="45721" marB="4572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cap="none" normalizeH="0" baseline="0" dirty="0" smtClean="0">
                          <a:ln>
                            <a:noFill/>
                          </a:ln>
                          <a:solidFill>
                            <a:srgbClr val="000000"/>
                          </a:solidFill>
                          <a:effectLst/>
                          <a:latin typeface="Calibri" charset="0"/>
                          <a:ea typeface="ＭＳ Ｐゴシック" charset="0"/>
                        </a:rPr>
                        <a:t>Aumentar la especificidad de la </a:t>
                      </a:r>
                      <a:r>
                        <a:rPr kumimoji="0" lang="es-ES_tradnl" sz="1800" b="0" i="0" u="none" strike="noStrike" cap="none" normalizeH="0" baseline="0" dirty="0" err="1" smtClean="0">
                          <a:ln>
                            <a:noFill/>
                          </a:ln>
                          <a:solidFill>
                            <a:srgbClr val="000000"/>
                          </a:solidFill>
                          <a:effectLst/>
                          <a:latin typeface="Calibri" charset="0"/>
                          <a:ea typeface="ＭＳ Ｐゴシック" charset="0"/>
                        </a:rPr>
                        <a:t>Tg</a:t>
                      </a:r>
                      <a:r>
                        <a:rPr kumimoji="0" lang="es-ES_tradnl" sz="1800" b="0" i="0" u="none" strike="noStrike" cap="none" normalizeH="0" baseline="0" dirty="0" smtClean="0">
                          <a:ln>
                            <a:noFill/>
                          </a:ln>
                          <a:solidFill>
                            <a:srgbClr val="000000"/>
                          </a:solidFill>
                          <a:effectLst/>
                          <a:latin typeface="Calibri" charset="0"/>
                          <a:ea typeface="ＭＳ Ｐゴシック" charset="0"/>
                        </a:rPr>
                        <a:t> sérica (facilitar  seguimiento)</a:t>
                      </a:r>
                      <a:endParaRPr kumimoji="0" lang="es-ES" sz="1800" b="0" i="0" u="none" strike="noStrike" cap="none" normalizeH="0" baseline="0" dirty="0" smtClean="0">
                        <a:ln>
                          <a:noFill/>
                        </a:ln>
                        <a:solidFill>
                          <a:srgbClr val="000000"/>
                        </a:solidFill>
                        <a:effectLst/>
                        <a:latin typeface="Calibri" charset="0"/>
                        <a:ea typeface="ＭＳ Ｐゴシック" charset="0"/>
                      </a:endParaRPr>
                    </a:p>
                    <a:p>
                      <a:endParaRPr lang="es-ES" sz="1800" dirty="0"/>
                    </a:p>
                  </a:txBody>
                  <a:tcPr marL="91445" marR="91445" marT="45721" marB="45721"/>
                </a:tc>
                <a:tc>
                  <a:txBody>
                    <a:bodyPr/>
                    <a:lstStyle/>
                    <a:p>
                      <a:r>
                        <a:rPr lang="es-ES" sz="1800" dirty="0" smtClean="0"/>
                        <a:t>Mínima efectiva</a:t>
                      </a:r>
                      <a:endParaRPr lang="es-ES" sz="1800" dirty="0"/>
                    </a:p>
                  </a:txBody>
                  <a:tcPr marL="91445" marR="91445" marT="45721" marB="45721"/>
                </a:tc>
              </a:tr>
              <a:tr h="914416">
                <a:tc>
                  <a:txBody>
                    <a:bodyPr/>
                    <a:lstStyle/>
                    <a:p>
                      <a:r>
                        <a:rPr kumimoji="0" lang="es-ES_tradnl" sz="1800" b="0" i="0" u="none" strike="noStrike" cap="none" normalizeH="0" baseline="0" dirty="0" smtClean="0">
                          <a:ln>
                            <a:noFill/>
                          </a:ln>
                          <a:solidFill>
                            <a:srgbClr val="000000"/>
                          </a:solidFill>
                          <a:effectLst/>
                          <a:latin typeface="Calibri" charset="0"/>
                          <a:ea typeface="ＭＳ Ｐゴシック" charset="0"/>
                        </a:rPr>
                        <a:t>Destruir  focos </a:t>
                      </a:r>
                      <a:r>
                        <a:rPr kumimoji="0" lang="es-ES_tradnl" sz="1800" b="1" i="0" u="none" strike="noStrike" cap="none" normalizeH="0" baseline="0" dirty="0" smtClean="0">
                          <a:ln>
                            <a:noFill/>
                          </a:ln>
                          <a:solidFill>
                            <a:srgbClr val="000000"/>
                          </a:solidFill>
                          <a:effectLst/>
                          <a:latin typeface="Calibri" charset="0"/>
                          <a:ea typeface="ＭＳ Ｐゴシック" charset="0"/>
                        </a:rPr>
                        <a:t>CDT ocultos</a:t>
                      </a:r>
                      <a:r>
                        <a:rPr kumimoji="0" lang="es-ES_tradnl" sz="1800" b="0" i="0" u="none" strike="noStrike" cap="none" normalizeH="0" baseline="0" dirty="0" smtClean="0">
                          <a:ln>
                            <a:noFill/>
                          </a:ln>
                          <a:solidFill>
                            <a:srgbClr val="000000"/>
                          </a:solidFill>
                          <a:effectLst/>
                          <a:latin typeface="Calibri" charset="0"/>
                          <a:ea typeface="ＭＳ Ｐゴシック" charset="0"/>
                        </a:rPr>
                        <a:t> (</a:t>
                      </a:r>
                      <a:r>
                        <a:rPr kumimoji="0" lang="es-ES_tradnl" sz="1800" b="1" i="0" u="none" strike="noStrike" cap="none" normalizeH="0" baseline="0" dirty="0" smtClean="0">
                          <a:ln>
                            <a:noFill/>
                          </a:ln>
                          <a:solidFill>
                            <a:srgbClr val="000000"/>
                          </a:solidFill>
                          <a:effectLst/>
                          <a:latin typeface="Calibri" charset="0"/>
                          <a:ea typeface="ＭＳ Ｐゴシック" charset="0"/>
                        </a:rPr>
                        <a:t>adyuvante</a:t>
                      </a:r>
                      <a:r>
                        <a:rPr kumimoji="0" lang="es-ES_tradnl" sz="1800" b="0" i="0" u="none" strike="noStrike" cap="none" normalizeH="0" baseline="0" dirty="0" smtClean="0">
                          <a:ln>
                            <a:noFill/>
                          </a:ln>
                          <a:solidFill>
                            <a:srgbClr val="000000"/>
                          </a:solidFill>
                          <a:effectLst/>
                          <a:latin typeface="Calibri" charset="0"/>
                          <a:ea typeface="ＭＳ Ｐゴシック" charset="0"/>
                        </a:rPr>
                        <a:t>) </a:t>
                      </a:r>
                      <a:endParaRPr lang="es-ES" sz="1800" dirty="0"/>
                    </a:p>
                  </a:txBody>
                  <a:tcPr marL="91445" marR="91445" marT="45721" marB="45721"/>
                </a:tc>
                <a:tc>
                  <a:txBody>
                    <a:bodyPr/>
                    <a:lstStyle/>
                    <a:p>
                      <a:r>
                        <a:rPr kumimoji="0" lang="es-ES_tradnl" sz="1800" b="0" i="0" u="none" strike="noStrike" cap="none" normalizeH="0" baseline="0" dirty="0" smtClean="0">
                          <a:ln>
                            <a:noFill/>
                          </a:ln>
                          <a:solidFill>
                            <a:srgbClr val="000000"/>
                          </a:solidFill>
                          <a:effectLst/>
                          <a:latin typeface="Calibri" charset="0"/>
                          <a:ea typeface="ＭＳ Ｐゴシック" charset="0"/>
                        </a:rPr>
                        <a:t>Mejorar SLE y SG </a:t>
                      </a:r>
                      <a:endParaRPr lang="es-ES" sz="1800" dirty="0"/>
                    </a:p>
                  </a:txBody>
                  <a:tcPr marL="91445" marR="91445" marT="45721" marB="45721"/>
                </a:tc>
                <a:tc>
                  <a:txBody>
                    <a:bodyPr/>
                    <a:lstStyle/>
                    <a:p>
                      <a:pPr algn="ctr"/>
                      <a:r>
                        <a:rPr lang="es-ES" sz="1800" dirty="0" smtClean="0"/>
                        <a:t>¿?</a:t>
                      </a:r>
                    </a:p>
                    <a:p>
                      <a:pPr algn="ctr"/>
                      <a:r>
                        <a:rPr lang="es-ES" sz="1800" dirty="0" smtClean="0"/>
                        <a:t>Minimizar toxicidad.</a:t>
                      </a:r>
                      <a:endParaRPr lang="es-ES" sz="1800" dirty="0"/>
                    </a:p>
                  </a:txBody>
                  <a:tcPr marL="91445" marR="91445" marT="45721" marB="45721"/>
                </a:tc>
              </a:tr>
              <a:tr h="6400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000000"/>
                          </a:solidFill>
                          <a:effectLst/>
                          <a:latin typeface="Calibri" charset="0"/>
                          <a:ea typeface="ＭＳ Ｐゴシック" charset="0"/>
                        </a:rPr>
                        <a:t>Destruir  focos </a:t>
                      </a:r>
                      <a:r>
                        <a:rPr kumimoji="0" lang="es-ES_tradnl" sz="1800" b="1" i="0" u="none" strike="noStrike" cap="none" normalizeH="0" baseline="0" dirty="0" smtClean="0">
                          <a:ln>
                            <a:noFill/>
                          </a:ln>
                          <a:solidFill>
                            <a:srgbClr val="000000"/>
                          </a:solidFill>
                          <a:effectLst/>
                          <a:latin typeface="Calibri" charset="0"/>
                          <a:ea typeface="ＭＳ Ｐゴシック" charset="0"/>
                        </a:rPr>
                        <a:t>CDT conocidos (</a:t>
                      </a:r>
                      <a:r>
                        <a:rPr kumimoji="0" lang="es-ES_tradnl" sz="1800" b="1" i="0" u="none" strike="noStrike" cap="none" normalizeH="0" baseline="0" dirty="0" err="1" smtClean="0">
                          <a:ln>
                            <a:noFill/>
                          </a:ln>
                          <a:solidFill>
                            <a:srgbClr val="000000"/>
                          </a:solidFill>
                          <a:effectLst/>
                          <a:latin typeface="Calibri" charset="0"/>
                          <a:ea typeface="ＭＳ Ｐゴシック" charset="0"/>
                        </a:rPr>
                        <a:t>Ttº</a:t>
                      </a:r>
                      <a:r>
                        <a:rPr kumimoji="0" lang="es-ES_tradnl" sz="1800" b="1" i="0" u="none" strike="noStrike" cap="none" normalizeH="0" baseline="0" dirty="0" smtClean="0">
                          <a:ln>
                            <a:noFill/>
                          </a:ln>
                          <a:solidFill>
                            <a:srgbClr val="000000"/>
                          </a:solidFill>
                          <a:effectLst/>
                          <a:latin typeface="Calibri" charset="0"/>
                          <a:ea typeface="ＭＳ Ｐゴシック" charset="0"/>
                        </a:rPr>
                        <a:t>)</a:t>
                      </a:r>
                      <a:endParaRPr kumimoji="0" lang="es-ES" sz="1800" b="1" i="0" u="none" strike="noStrike" cap="none" normalizeH="0" baseline="0" dirty="0">
                        <a:ln>
                          <a:noFill/>
                        </a:ln>
                        <a:solidFill>
                          <a:srgbClr val="000000"/>
                        </a:solidFill>
                        <a:effectLst/>
                        <a:latin typeface="Calibri" charset="0"/>
                        <a:ea typeface="ＭＳ Ｐゴシック" charset="0"/>
                      </a:endParaRPr>
                    </a:p>
                  </a:txBody>
                  <a:tcPr marL="91445" marR="91445" marT="45721" marB="4572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cap="none" normalizeH="0" baseline="0" dirty="0" smtClean="0">
                          <a:ln>
                            <a:noFill/>
                          </a:ln>
                          <a:solidFill>
                            <a:srgbClr val="000000"/>
                          </a:solidFill>
                          <a:effectLst/>
                          <a:latin typeface="Calibri" charset="0"/>
                          <a:ea typeface="ＭＳ Ｐゴシック" charset="0"/>
                        </a:rPr>
                        <a:t>Mejorar SLP, SLE y SG </a:t>
                      </a:r>
                      <a:endParaRPr lang="es-ES" sz="1800" dirty="0" smtClean="0"/>
                    </a:p>
                    <a:p>
                      <a:endParaRPr lang="es-ES" sz="1800" dirty="0"/>
                    </a:p>
                  </a:txBody>
                  <a:tcPr marL="91445" marR="91445" marT="45721" marB="45721"/>
                </a:tc>
                <a:tc>
                  <a:txBody>
                    <a:bodyPr/>
                    <a:lstStyle/>
                    <a:p>
                      <a:r>
                        <a:rPr lang="es-ES" sz="1800" dirty="0" smtClean="0"/>
                        <a:t>Máxima tolerada</a:t>
                      </a:r>
                      <a:endParaRPr lang="es-ES" sz="1800" dirty="0"/>
                    </a:p>
                  </a:txBody>
                  <a:tcPr marL="91445" marR="91445" marT="45721" marB="45721"/>
                </a:tc>
              </a:tr>
              <a:tr h="11887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cap="none" normalizeH="0" baseline="0" dirty="0" smtClean="0">
                          <a:ln>
                            <a:noFill/>
                          </a:ln>
                          <a:solidFill>
                            <a:srgbClr val="000000"/>
                          </a:solidFill>
                          <a:effectLst/>
                          <a:latin typeface="Calibri" charset="0"/>
                          <a:ea typeface="ＭＳ Ｐゴシック" charset="0"/>
                        </a:rPr>
                        <a:t>Permitir la realización de un RCT post 131-I con elevada sensibilidad</a:t>
                      </a:r>
                      <a:endParaRPr kumimoji="0" lang="es-ES" sz="1800" b="0" i="0" u="none" strike="noStrike" cap="none" normalizeH="0" baseline="0" dirty="0" smtClean="0">
                        <a:ln>
                          <a:noFill/>
                        </a:ln>
                        <a:solidFill>
                          <a:srgbClr val="000000"/>
                        </a:solidFill>
                        <a:effectLst/>
                        <a:latin typeface="Calibri" charset="0"/>
                        <a:ea typeface="ＭＳ Ｐゴシック" charset="0"/>
                      </a:endParaRPr>
                    </a:p>
                    <a:p>
                      <a:endParaRPr lang="es-ES" sz="1800" dirty="0"/>
                    </a:p>
                  </a:txBody>
                  <a:tcPr marL="91445" marR="91445" marT="45721" marB="45721"/>
                </a:tc>
                <a:tc>
                  <a:txBody>
                    <a:bodyPr/>
                    <a:lstStyle/>
                    <a:p>
                      <a:r>
                        <a:rPr kumimoji="0" lang="es-ES_tradnl" sz="1800" b="0" i="0" u="none" strike="noStrike" cap="none" normalizeH="0" baseline="0" dirty="0" smtClean="0">
                          <a:ln>
                            <a:noFill/>
                          </a:ln>
                          <a:solidFill>
                            <a:srgbClr val="000000"/>
                          </a:solidFill>
                          <a:effectLst/>
                          <a:latin typeface="Calibri" charset="0"/>
                          <a:ea typeface="ＭＳ Ｐゴシック" charset="0"/>
                        </a:rPr>
                        <a:t>Detectar enfermedad </a:t>
                      </a:r>
                      <a:r>
                        <a:rPr kumimoji="0" lang="es-ES_tradnl" sz="1800" b="0" i="0" u="none" strike="noStrike" cap="none" normalizeH="0" baseline="0" dirty="0" err="1" smtClean="0">
                          <a:ln>
                            <a:noFill/>
                          </a:ln>
                          <a:solidFill>
                            <a:srgbClr val="000000"/>
                          </a:solidFill>
                          <a:effectLst/>
                          <a:latin typeface="Calibri" charset="0"/>
                          <a:ea typeface="ＭＳ Ｐゴシック" charset="0"/>
                        </a:rPr>
                        <a:t>locorregional</a:t>
                      </a:r>
                      <a:r>
                        <a:rPr kumimoji="0" lang="es-ES_tradnl" sz="1800" b="0" i="0" u="none" strike="noStrike" cap="none" normalizeH="0" baseline="0" dirty="0" smtClean="0">
                          <a:ln>
                            <a:noFill/>
                          </a:ln>
                          <a:solidFill>
                            <a:srgbClr val="000000"/>
                          </a:solidFill>
                          <a:effectLst/>
                          <a:latin typeface="Calibri" charset="0"/>
                          <a:ea typeface="ＭＳ Ｐゴシック" charset="0"/>
                        </a:rPr>
                        <a:t> (valoración cirugía) y a distancia</a:t>
                      </a:r>
                      <a:endParaRPr lang="es-ES" sz="1800" dirty="0"/>
                    </a:p>
                  </a:txBody>
                  <a:tcPr marL="91445" marR="91445" marT="45721" marB="45721"/>
                </a:tc>
                <a:tc>
                  <a:txBody>
                    <a:bodyPr/>
                    <a:lstStyle/>
                    <a:p>
                      <a:endParaRPr lang="es-ES" sz="1800" dirty="0"/>
                    </a:p>
                  </a:txBody>
                  <a:tcPr marL="91445" marR="91445" marT="45721" marB="45721"/>
                </a:tc>
              </a:tr>
            </a:tbl>
          </a:graphicData>
        </a:graphic>
      </p:graphicFrame>
      <p:pic>
        <p:nvPicPr>
          <p:cNvPr id="2" name="Imagen 1" descr="Captura de pantalla 2016-06-14 a la(s) 23.49.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63" y="311150"/>
            <a:ext cx="7681912" cy="1150938"/>
          </a:xfrm>
          <a:prstGeom prst="rect">
            <a:avLst/>
          </a:prstGeom>
        </p:spPr>
        <p:style>
          <a:lnRef idx="1">
            <a:schemeClr val="accent4"/>
          </a:lnRef>
          <a:fillRef idx="2">
            <a:schemeClr val="accent4"/>
          </a:fillRef>
          <a:effectRef idx="1">
            <a:schemeClr val="accent4"/>
          </a:effectRef>
          <a:fontRef idx="minor">
            <a:schemeClr val="dk1"/>
          </a:fontRef>
        </p:style>
      </p:pic>
      <p:sp>
        <p:nvSpPr>
          <p:cNvPr id="4" name="Rectángulo 3"/>
          <p:cNvSpPr/>
          <p:nvPr/>
        </p:nvSpPr>
        <p:spPr>
          <a:xfrm>
            <a:off x="288925" y="2578100"/>
            <a:ext cx="3348038" cy="1895475"/>
          </a:xfrm>
          <a:prstGeom prst="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4"/>
          <p:cNvSpPr txBox="1">
            <a:spLocks noChangeArrowheads="1"/>
          </p:cNvSpPr>
          <p:nvPr/>
        </p:nvSpPr>
        <p:spPr bwMode="auto">
          <a:xfrm>
            <a:off x="5957888" y="6535738"/>
            <a:ext cx="2884487" cy="277812"/>
          </a:xfrm>
          <a:prstGeom prst="rect">
            <a:avLst/>
          </a:prstGeom>
          <a:solidFill>
            <a:srgbClr val="0F2C5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s-ES" sz="1200">
                <a:solidFill>
                  <a:srgbClr val="FFFFFF"/>
                </a:solidFill>
              </a:rPr>
              <a:t>Modificado de Tuttle RM. ATA S. Juan 2013 </a:t>
            </a:r>
            <a:endParaRPr lang="en-US" sz="1200">
              <a:solidFill>
                <a:srgbClr val="FFFFFF"/>
              </a:solidFill>
            </a:endParaRPr>
          </a:p>
        </p:txBody>
      </p:sp>
      <p:sp>
        <p:nvSpPr>
          <p:cNvPr id="5" name="4 CuadroTexto"/>
          <p:cNvSpPr txBox="1"/>
          <p:nvPr/>
        </p:nvSpPr>
        <p:spPr>
          <a:xfrm>
            <a:off x="304800" y="1471613"/>
            <a:ext cx="3048000" cy="1055687"/>
          </a:xfrm>
          <a:prstGeom prst="rect">
            <a:avLst/>
          </a:prstGeom>
          <a:solidFill>
            <a:schemeClr val="accent1">
              <a:lumMod val="50000"/>
            </a:schemeClr>
          </a:solidFill>
          <a:ln>
            <a:solidFill>
              <a:schemeClr val="tx1"/>
            </a:solidFill>
          </a:ln>
        </p:spPr>
        <p:txBody>
          <a:bodyPr anchor="ct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0" fontAlgn="auto" hangingPunct="0">
              <a:spcBef>
                <a:spcPts val="0"/>
              </a:spcBef>
              <a:spcAft>
                <a:spcPts val="0"/>
              </a:spcAft>
              <a:defRPr/>
            </a:pPr>
            <a:r>
              <a:rPr lang="es-ES" sz="2400" b="1" smtClean="0">
                <a:solidFill>
                  <a:prstClr val="white"/>
                </a:solidFill>
                <a:latin typeface="Calibri" charset="0"/>
                <a:cs typeface="Calibri" charset="0"/>
              </a:rPr>
              <a:t>Riesgo Alto</a:t>
            </a:r>
          </a:p>
          <a:p>
            <a:pPr algn="ctr" eaLnBrk="0" fontAlgn="auto" hangingPunct="0">
              <a:spcBef>
                <a:spcPts val="0"/>
              </a:spcBef>
              <a:spcAft>
                <a:spcPts val="0"/>
              </a:spcAft>
              <a:defRPr/>
            </a:pPr>
            <a:r>
              <a:rPr lang="es-ES" sz="1400" smtClean="0">
                <a:solidFill>
                  <a:prstClr val="white"/>
                </a:solidFill>
                <a:latin typeface="Calibri" charset="0"/>
                <a:cs typeface="Calibri" charset="0"/>
              </a:rPr>
              <a:t>Extensión extratiroidea extensa</a:t>
            </a:r>
          </a:p>
          <a:p>
            <a:pPr algn="ctr" eaLnBrk="0" fontAlgn="auto" hangingPunct="0">
              <a:spcBef>
                <a:spcPts val="0"/>
              </a:spcBef>
              <a:spcAft>
                <a:spcPts val="0"/>
              </a:spcAft>
              <a:defRPr/>
            </a:pPr>
            <a:r>
              <a:rPr lang="es-ES" sz="1400" smtClean="0">
                <a:solidFill>
                  <a:prstClr val="white"/>
                </a:solidFill>
                <a:latin typeface="Calibri" charset="0"/>
                <a:cs typeface="Calibri" charset="0"/>
              </a:rPr>
              <a:t>Resección incompleta</a:t>
            </a:r>
          </a:p>
          <a:p>
            <a:pPr algn="ctr" eaLnBrk="0" fontAlgn="auto" hangingPunct="0">
              <a:spcBef>
                <a:spcPts val="0"/>
              </a:spcBef>
              <a:spcAft>
                <a:spcPts val="0"/>
              </a:spcAft>
              <a:defRPr/>
            </a:pPr>
            <a:r>
              <a:rPr lang="es-ES" sz="1400" smtClean="0">
                <a:solidFill>
                  <a:prstClr val="white"/>
                </a:solidFill>
                <a:latin typeface="Calibri" charset="0"/>
                <a:cs typeface="Calibri" charset="0"/>
              </a:rPr>
              <a:t>Metástasis a distancia</a:t>
            </a:r>
          </a:p>
        </p:txBody>
      </p:sp>
      <p:sp>
        <p:nvSpPr>
          <p:cNvPr id="10" name="9 CuadroTexto"/>
          <p:cNvSpPr txBox="1"/>
          <p:nvPr/>
        </p:nvSpPr>
        <p:spPr>
          <a:xfrm>
            <a:off x="304800" y="3276600"/>
            <a:ext cx="3048000" cy="1339850"/>
          </a:xfrm>
          <a:prstGeom prst="rect">
            <a:avLst/>
          </a:prstGeom>
          <a:solidFill>
            <a:schemeClr val="accent1">
              <a:lumMod val="75000"/>
            </a:schemeClr>
          </a:solidFill>
          <a:ln>
            <a:solidFill>
              <a:schemeClr val="tx1"/>
            </a:solidFill>
          </a:ln>
        </p:spPr>
        <p:txBody>
          <a:bodyPr anchor="ct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0" fontAlgn="auto" hangingPunct="0">
              <a:spcBef>
                <a:spcPts val="0"/>
              </a:spcBef>
              <a:spcAft>
                <a:spcPts val="0"/>
              </a:spcAft>
              <a:defRPr/>
            </a:pPr>
            <a:r>
              <a:rPr lang="es-ES" sz="2400" b="1" smtClean="0">
                <a:solidFill>
                  <a:prstClr val="white"/>
                </a:solidFill>
                <a:latin typeface="Calibri" charset="0"/>
                <a:cs typeface="Calibri" charset="0"/>
              </a:rPr>
              <a:t>Riesgo Intermedio</a:t>
            </a:r>
          </a:p>
          <a:p>
            <a:pPr algn="ctr" eaLnBrk="0" fontAlgn="auto" hangingPunct="0">
              <a:spcBef>
                <a:spcPts val="0"/>
              </a:spcBef>
              <a:spcAft>
                <a:spcPts val="0"/>
              </a:spcAft>
              <a:defRPr/>
            </a:pPr>
            <a:r>
              <a:rPr lang="es-ES" sz="1400" smtClean="0">
                <a:solidFill>
                  <a:prstClr val="white"/>
                </a:solidFill>
                <a:latin typeface="Calibri" charset="0"/>
                <a:cs typeface="Calibri" charset="0"/>
              </a:rPr>
              <a:t>Enfermedad N1</a:t>
            </a:r>
          </a:p>
          <a:p>
            <a:pPr algn="ctr" eaLnBrk="0" fontAlgn="auto" hangingPunct="0">
              <a:spcBef>
                <a:spcPts val="0"/>
              </a:spcBef>
              <a:spcAft>
                <a:spcPts val="0"/>
              </a:spcAft>
              <a:defRPr/>
            </a:pPr>
            <a:r>
              <a:rPr lang="es-ES" sz="1400" smtClean="0">
                <a:solidFill>
                  <a:prstClr val="white"/>
                </a:solidFill>
                <a:latin typeface="Calibri" charset="0"/>
                <a:cs typeface="Calibri" charset="0"/>
              </a:rPr>
              <a:t>Extensión extratiroidea  menor</a:t>
            </a:r>
          </a:p>
          <a:p>
            <a:pPr algn="ctr" eaLnBrk="0" fontAlgn="auto" hangingPunct="0">
              <a:spcBef>
                <a:spcPts val="0"/>
              </a:spcBef>
              <a:spcAft>
                <a:spcPts val="0"/>
              </a:spcAft>
              <a:defRPr/>
            </a:pPr>
            <a:r>
              <a:rPr lang="es-ES" sz="1400" smtClean="0">
                <a:solidFill>
                  <a:prstClr val="white"/>
                </a:solidFill>
                <a:latin typeface="Calibri" charset="0"/>
                <a:cs typeface="Calibri" charset="0"/>
              </a:rPr>
              <a:t>Invasión vascular</a:t>
            </a:r>
          </a:p>
          <a:p>
            <a:pPr algn="ctr" eaLnBrk="0" fontAlgn="auto" hangingPunct="0">
              <a:spcBef>
                <a:spcPts val="0"/>
              </a:spcBef>
              <a:spcAft>
                <a:spcPts val="0"/>
              </a:spcAft>
              <a:defRPr/>
            </a:pPr>
            <a:r>
              <a:rPr lang="es-ES" sz="1400" smtClean="0">
                <a:solidFill>
                  <a:prstClr val="white"/>
                </a:solidFill>
                <a:latin typeface="Calibri" charset="0"/>
                <a:cs typeface="Calibri" charset="0"/>
              </a:rPr>
              <a:t>Histología agresiva</a:t>
            </a:r>
          </a:p>
        </p:txBody>
      </p:sp>
      <p:sp>
        <p:nvSpPr>
          <p:cNvPr id="56324" name="22 CuadroTexto"/>
          <p:cNvSpPr txBox="1">
            <a:spLocks noChangeArrowheads="1"/>
          </p:cNvSpPr>
          <p:nvPr/>
        </p:nvSpPr>
        <p:spPr bwMode="auto">
          <a:xfrm>
            <a:off x="304800" y="5513388"/>
            <a:ext cx="3048000" cy="609600"/>
          </a:xfrm>
          <a:prstGeom prst="rect">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s-ES" b="1">
                <a:solidFill>
                  <a:srgbClr val="FFFFFF"/>
                </a:solidFill>
              </a:rPr>
              <a:t>Riesgo Bajo</a:t>
            </a:r>
          </a:p>
          <a:p>
            <a:pPr algn="ctr"/>
            <a:r>
              <a:rPr lang="es-ES" sz="1400">
                <a:solidFill>
                  <a:srgbClr val="FFFFFF"/>
                </a:solidFill>
              </a:rPr>
              <a:t>CDT con enfermedad intratiroidea</a:t>
            </a:r>
          </a:p>
        </p:txBody>
      </p:sp>
      <p:sp>
        <p:nvSpPr>
          <p:cNvPr id="32" name="31 Flecha arriba"/>
          <p:cNvSpPr/>
          <p:nvPr/>
        </p:nvSpPr>
        <p:spPr>
          <a:xfrm>
            <a:off x="3492500" y="1185863"/>
            <a:ext cx="914400" cy="5367337"/>
          </a:xfrm>
          <a:prstGeom prst="upArrow">
            <a:avLst/>
          </a:prstGeom>
          <a:gradFill>
            <a:gsLst>
              <a:gs pos="0">
                <a:schemeClr val="accent2">
                  <a:lumMod val="50000"/>
                </a:schemeClr>
              </a:gs>
              <a:gs pos="100000">
                <a:schemeClr val="accent2">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s-ES" dirty="0">
              <a:solidFill>
                <a:prstClr val="white"/>
              </a:solidFill>
              <a:latin typeface="Calibri"/>
            </a:endParaRPr>
          </a:p>
        </p:txBody>
      </p:sp>
      <p:sp>
        <p:nvSpPr>
          <p:cNvPr id="33" name="32 Flecha arriba"/>
          <p:cNvSpPr/>
          <p:nvPr/>
        </p:nvSpPr>
        <p:spPr>
          <a:xfrm>
            <a:off x="1638300" y="2749550"/>
            <a:ext cx="381000" cy="304800"/>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s-ES" dirty="0">
              <a:solidFill>
                <a:prstClr val="white"/>
              </a:solidFill>
              <a:latin typeface="Calibri"/>
            </a:endParaRPr>
          </a:p>
        </p:txBody>
      </p:sp>
      <p:sp>
        <p:nvSpPr>
          <p:cNvPr id="34" name="33 Flecha arriba"/>
          <p:cNvSpPr/>
          <p:nvPr/>
        </p:nvSpPr>
        <p:spPr>
          <a:xfrm>
            <a:off x="1638300" y="4860925"/>
            <a:ext cx="381000" cy="304800"/>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s-ES" dirty="0">
              <a:solidFill>
                <a:prstClr val="white"/>
              </a:solidFill>
              <a:latin typeface="Calibri"/>
            </a:endParaRPr>
          </a:p>
        </p:txBody>
      </p:sp>
      <p:sp>
        <p:nvSpPr>
          <p:cNvPr id="56328" name="34 CuadroTexto"/>
          <p:cNvSpPr txBox="1">
            <a:spLocks noChangeArrowheads="1"/>
          </p:cNvSpPr>
          <p:nvPr/>
        </p:nvSpPr>
        <p:spPr bwMode="auto">
          <a:xfrm>
            <a:off x="304800" y="762000"/>
            <a:ext cx="3048000" cy="609600"/>
          </a:xfrm>
          <a:prstGeom prst="rect">
            <a:avLst/>
          </a:prstGeom>
          <a:solidFill>
            <a:schemeClr val="bg1"/>
          </a:solidFill>
          <a:ln w="9525">
            <a:solidFill>
              <a:srgbClr val="002060"/>
            </a:solidFill>
            <a:miter lim="800000"/>
            <a:headEnd/>
            <a:tailEnd/>
          </a:ln>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lnSpc>
                <a:spcPct val="80000"/>
              </a:lnSpc>
            </a:pPr>
            <a:r>
              <a:rPr lang="es-ES" sz="2000" b="1">
                <a:solidFill>
                  <a:srgbClr val="002060"/>
                </a:solidFill>
              </a:rPr>
              <a:t>Riesgo estratificado por categorías</a:t>
            </a:r>
          </a:p>
        </p:txBody>
      </p:sp>
      <p:sp>
        <p:nvSpPr>
          <p:cNvPr id="56329" name="Rectangle 4"/>
          <p:cNvSpPr>
            <a:spLocks noChangeArrowheads="1"/>
          </p:cNvSpPr>
          <p:nvPr/>
        </p:nvSpPr>
        <p:spPr bwMode="auto">
          <a:xfrm>
            <a:off x="457200" y="11588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ES" sz="3200" b="1">
                <a:solidFill>
                  <a:srgbClr val="C00000"/>
                </a:solidFill>
              </a:rPr>
              <a:t>RIESGO DE RECIDIVA</a:t>
            </a:r>
            <a:endParaRPr lang="es-ES_tradnl" sz="2800" b="1">
              <a:solidFill>
                <a:srgbClr val="C00000"/>
              </a:solidFill>
            </a:endParaRPr>
          </a:p>
        </p:txBody>
      </p:sp>
      <p:sp>
        <p:nvSpPr>
          <p:cNvPr id="49" name="2 CuadroTexto"/>
          <p:cNvSpPr txBox="1">
            <a:spLocks noChangeArrowheads="1"/>
          </p:cNvSpPr>
          <p:nvPr/>
        </p:nvSpPr>
        <p:spPr bwMode="auto">
          <a:xfrm rot="-1151584">
            <a:off x="2570163" y="5551488"/>
            <a:ext cx="2406650" cy="338137"/>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a:spAutoFit/>
          </a:bodyPr>
          <a:lstStyle>
            <a:lvl1pPr>
              <a:spcBef>
                <a:spcPct val="20000"/>
              </a:spcBef>
              <a:buClr>
                <a:srgbClr val="0000CC"/>
              </a:buClr>
              <a:buSzPct val="125000"/>
              <a:buFont typeface="Arial" pitchFamily="34" charset="0"/>
              <a:buChar char="•"/>
              <a:defRPr sz="3200">
                <a:solidFill>
                  <a:srgbClr val="0000CC"/>
                </a:solidFill>
                <a:latin typeface="Calibri" pitchFamily="34" charset="0"/>
              </a:defRPr>
            </a:lvl1pPr>
            <a:lvl2pPr marL="742950" indent="-285750">
              <a:spcBef>
                <a:spcPct val="20000"/>
              </a:spcBef>
              <a:buFont typeface="Wingdings" pitchFamily="2" charset="2"/>
              <a:buChar char="ü"/>
              <a:defRPr sz="2800">
                <a:solidFill>
                  <a:srgbClr val="0000CC"/>
                </a:solidFill>
                <a:latin typeface="Calibri" pitchFamily="34" charset="0"/>
              </a:defRPr>
            </a:lvl2pPr>
            <a:lvl3pPr marL="1143000" indent="-228600">
              <a:spcBef>
                <a:spcPct val="20000"/>
              </a:spcBef>
              <a:buFont typeface="Wingdings" pitchFamily="2" charset="2"/>
              <a:buChar char="§"/>
              <a:defRPr sz="2400">
                <a:solidFill>
                  <a:srgbClr val="0000CC"/>
                </a:solidFill>
                <a:latin typeface="Calibri" pitchFamily="34" charset="0"/>
              </a:defRPr>
            </a:lvl3pPr>
            <a:lvl4pPr marL="1600200" indent="-228600">
              <a:spcBef>
                <a:spcPct val="20000"/>
              </a:spcBef>
              <a:buFont typeface="Arial" pitchFamily="34" charset="0"/>
              <a:buChar char="–"/>
              <a:defRPr sz="2000">
                <a:solidFill>
                  <a:srgbClr val="0000CC"/>
                </a:solidFill>
                <a:latin typeface="Calibri" pitchFamily="34" charset="0"/>
              </a:defRPr>
            </a:lvl4pPr>
            <a:lvl5pPr marL="2057400" indent="-228600">
              <a:spcBef>
                <a:spcPct val="20000"/>
              </a:spcBef>
              <a:buFont typeface="Arial" pitchFamily="34" charset="0"/>
              <a:buChar char="»"/>
              <a:defRPr sz="2000">
                <a:solidFill>
                  <a:srgbClr val="0000CC"/>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0000CC"/>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0000CC"/>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0000CC"/>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0000CC"/>
                </a:solidFill>
                <a:latin typeface="Calibri" pitchFamily="34" charset="0"/>
              </a:defRPr>
            </a:lvl9pPr>
          </a:lstStyle>
          <a:p>
            <a:pPr algn="ctr" fontAlgn="auto">
              <a:spcBef>
                <a:spcPct val="0"/>
              </a:spcBef>
              <a:spcAft>
                <a:spcPts val="0"/>
              </a:spcAft>
              <a:buClrTx/>
              <a:buSzTx/>
              <a:buFontTx/>
              <a:buNone/>
              <a:defRPr/>
            </a:pPr>
            <a:r>
              <a:rPr lang="es-ES_tradnl" altLang="es-ES" sz="1600" dirty="0" smtClean="0">
                <a:latin typeface="Tahoma" pitchFamily="34" charset="0"/>
                <a:ea typeface="+mn-ea"/>
                <a:cs typeface="+mn-cs"/>
              </a:rPr>
              <a:t>Riesgo de recidiva: 3%</a:t>
            </a:r>
          </a:p>
        </p:txBody>
      </p:sp>
      <p:sp>
        <p:nvSpPr>
          <p:cNvPr id="50" name="2 CuadroTexto"/>
          <p:cNvSpPr txBox="1">
            <a:spLocks noChangeArrowheads="1"/>
          </p:cNvSpPr>
          <p:nvPr/>
        </p:nvSpPr>
        <p:spPr bwMode="auto">
          <a:xfrm rot="-1151584">
            <a:off x="2825750" y="3544888"/>
            <a:ext cx="2424113" cy="346075"/>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s-ES_tradnl" sz="1600" dirty="0" smtClean="0">
                <a:solidFill>
                  <a:srgbClr val="0000CC"/>
                </a:solidFill>
                <a:latin typeface="Tahoma" charset="0"/>
              </a:rPr>
              <a:t>Riesgo de recidiva: </a:t>
            </a:r>
            <a:r>
              <a:rPr lang="es-ES" sz="1600" dirty="0" smtClean="0">
                <a:solidFill>
                  <a:srgbClr val="0000CC"/>
                </a:solidFill>
                <a:latin typeface="Tahoma" charset="0"/>
              </a:rPr>
              <a:t>21</a:t>
            </a:r>
            <a:r>
              <a:rPr lang="es-ES_tradnl" sz="1600" dirty="0" smtClean="0">
                <a:solidFill>
                  <a:srgbClr val="0000CC"/>
                </a:solidFill>
                <a:latin typeface="Tahoma" charset="0"/>
              </a:rPr>
              <a:t>%</a:t>
            </a:r>
          </a:p>
        </p:txBody>
      </p:sp>
      <p:sp>
        <p:nvSpPr>
          <p:cNvPr id="51" name="2 CuadroTexto"/>
          <p:cNvSpPr txBox="1">
            <a:spLocks noChangeArrowheads="1"/>
          </p:cNvSpPr>
          <p:nvPr/>
        </p:nvSpPr>
        <p:spPr bwMode="auto">
          <a:xfrm rot="-1151584">
            <a:off x="2825750" y="2014538"/>
            <a:ext cx="2424113" cy="346075"/>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s-ES_tradnl" sz="1600" dirty="0" smtClean="0">
                <a:solidFill>
                  <a:srgbClr val="0000CC"/>
                </a:solidFill>
                <a:latin typeface="Tahoma" charset="0"/>
              </a:rPr>
              <a:t>Riesgo de recidiva: 6</a:t>
            </a:r>
            <a:r>
              <a:rPr lang="es-ES" sz="1600" dirty="0">
                <a:solidFill>
                  <a:srgbClr val="0000CC"/>
                </a:solidFill>
                <a:latin typeface="Tahoma" charset="0"/>
              </a:rPr>
              <a:t>8</a:t>
            </a:r>
            <a:r>
              <a:rPr lang="es-ES_tradnl" sz="1600" dirty="0" smtClean="0">
                <a:solidFill>
                  <a:srgbClr val="0000CC"/>
                </a:solidFill>
                <a:latin typeface="Tahoma" charset="0"/>
              </a:rPr>
              <a:t>%</a:t>
            </a:r>
          </a:p>
        </p:txBody>
      </p:sp>
      <p:sp>
        <p:nvSpPr>
          <p:cNvPr id="2" name="CuadroTexto 1"/>
          <p:cNvSpPr txBox="1"/>
          <p:nvPr/>
        </p:nvSpPr>
        <p:spPr>
          <a:xfrm>
            <a:off x="5957888" y="1185863"/>
            <a:ext cx="1511300" cy="5238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fontAlgn="auto">
              <a:spcBef>
                <a:spcPts val="0"/>
              </a:spcBef>
              <a:spcAft>
                <a:spcPts val="0"/>
              </a:spcAft>
              <a:defRPr/>
            </a:pPr>
            <a:r>
              <a:rPr lang="es-ES" sz="2800" dirty="0"/>
              <a:t>131-I  Si</a:t>
            </a:r>
          </a:p>
        </p:txBody>
      </p:sp>
      <p:sp>
        <p:nvSpPr>
          <p:cNvPr id="3" name="CuadroTexto 2"/>
          <p:cNvSpPr txBox="1"/>
          <p:nvPr/>
        </p:nvSpPr>
        <p:spPr>
          <a:xfrm rot="20340000">
            <a:off x="4686300" y="3978275"/>
            <a:ext cx="1554163" cy="52387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fontAlgn="auto">
              <a:spcBef>
                <a:spcPts val="0"/>
              </a:spcBef>
              <a:spcAft>
                <a:spcPts val="0"/>
              </a:spcAft>
              <a:defRPr/>
            </a:pPr>
            <a:r>
              <a:rPr lang="es-ES" sz="2800" dirty="0"/>
              <a:t>131-I </a:t>
            </a:r>
          </a:p>
        </p:txBody>
      </p:sp>
      <p:pic>
        <p:nvPicPr>
          <p:cNvPr id="23" name="Imagen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2997200"/>
            <a:ext cx="1868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3825"/>
            <a:ext cx="86741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568325" y="644525"/>
            <a:ext cx="4752975" cy="6461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fontAlgn="auto">
              <a:spcBef>
                <a:spcPts val="0"/>
              </a:spcBef>
              <a:spcAft>
                <a:spcPts val="0"/>
              </a:spcAft>
              <a:defRPr/>
            </a:pPr>
            <a:r>
              <a:rPr lang="es-ES" sz="3600" dirty="0"/>
              <a:t>Objetivos de la ablación</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25475" y="188913"/>
            <a:ext cx="7110413" cy="708025"/>
          </a:xfrm>
          <a:prstGeom prst="rect">
            <a:avLst/>
          </a:prstGeom>
          <a:ln/>
          <a:extLst/>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ct val="50000"/>
              </a:spcBef>
              <a:spcAft>
                <a:spcPts val="0"/>
              </a:spcAft>
              <a:defRPr/>
            </a:pPr>
            <a:r>
              <a:rPr lang="es-ES" sz="4000" dirty="0">
                <a:solidFill>
                  <a:srgbClr val="000000"/>
                </a:solidFill>
                <a:latin typeface="+mj-lt"/>
                <a:cs typeface="Arial" charset="0"/>
              </a:rPr>
              <a:t>Tratamiento  ablativo con 131I</a:t>
            </a:r>
          </a:p>
        </p:txBody>
      </p:sp>
      <p:pic>
        <p:nvPicPr>
          <p:cNvPr id="23555" name="Picture 3" descr="form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63" y="4284663"/>
            <a:ext cx="3529012"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enlaces-a-tu-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1177925"/>
            <a:ext cx="28797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Cua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525" y="1160463"/>
            <a:ext cx="36718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3555"/>
                                        </p:tgtEl>
                                        <p:attrNameLst>
                                          <p:attrName>style.visibility</p:attrName>
                                        </p:attrNameLst>
                                      </p:cBhvr>
                                      <p:to>
                                        <p:strVal val="visible"/>
                                      </p:to>
                                    </p:set>
                                    <p:animEffect transition="in" filter="box(in)">
                                      <p:cBhvr>
                                        <p:cTn id="1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17779124"/>
              </p:ext>
            </p:extLst>
          </p:nvPr>
        </p:nvGraphicFramePr>
        <p:xfrm>
          <a:off x="746125" y="3754438"/>
          <a:ext cx="7712075" cy="1646891"/>
        </p:xfrm>
        <a:graphic>
          <a:graphicData uri="http://schemas.openxmlformats.org/drawingml/2006/table">
            <a:tbl>
              <a:tblPr/>
              <a:tblGrid>
                <a:gridCol w="2771775"/>
                <a:gridCol w="2846388"/>
                <a:gridCol w="2093912"/>
              </a:tblGrid>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FFFFFF"/>
                          </a:solidFill>
                          <a:effectLst/>
                          <a:latin typeface="Verdana" charset="0"/>
                          <a:ea typeface="ＭＳ Ｐゴシック" charset="0"/>
                          <a:cs typeface="ＭＳ Ｐゴシック" charset="0"/>
                        </a:rPr>
                        <a:t>Antiguos paradigmas</a:t>
                      </a:r>
                    </a:p>
                  </a:txBody>
                  <a:tcPr marL="91455" marR="91455"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FFFFFF"/>
                          </a:solidFill>
                          <a:effectLst/>
                          <a:latin typeface="Verdana" charset="0"/>
                          <a:ea typeface="ＭＳ Ｐゴシック" charset="0"/>
                          <a:cs typeface="ＭＳ Ｐゴシック" charset="0"/>
                        </a:rPr>
                        <a:t>Paradigmas actuales</a:t>
                      </a:r>
                    </a:p>
                  </a:txBody>
                  <a:tcPr marL="91455" marR="91455"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FFFFFF"/>
                          </a:solidFill>
                          <a:effectLst/>
                          <a:latin typeface="Verdana" charset="0"/>
                          <a:ea typeface="ＭＳ Ｐゴシック" charset="0"/>
                          <a:cs typeface="ＭＳ Ｐゴシック" charset="0"/>
                        </a:rPr>
                        <a:t>Futuro</a:t>
                      </a:r>
                    </a:p>
                  </a:txBody>
                  <a:tcPr marL="91455" marR="91455"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281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000000"/>
                          </a:solidFill>
                          <a:effectLst/>
                          <a:latin typeface="Verdana" charset="0"/>
                          <a:ea typeface="ＭＳ Ｐゴシック" charset="0"/>
                          <a:cs typeface="ＭＳ Ｐゴシック" charset="0"/>
                        </a:rPr>
                        <a:t>Todos los pacientes</a:t>
                      </a:r>
                    </a:p>
                  </a:txBody>
                  <a:tcPr marL="91455" marR="91455"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000000"/>
                          </a:solidFill>
                          <a:effectLst/>
                          <a:latin typeface="Verdana" charset="0"/>
                          <a:ea typeface="ＭＳ Ｐゴシック" charset="0"/>
                          <a:cs typeface="ＭＳ Ｐゴシック" charset="0"/>
                        </a:rPr>
                        <a:t>Pacientes seleccionados</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rgbClr val="000000"/>
                          </a:solidFill>
                          <a:effectLst/>
                          <a:latin typeface="Verdana" charset="0"/>
                          <a:ea typeface="ＭＳ Ｐゴシック" charset="0"/>
                          <a:cs typeface="ＭＳ Ｐゴシック" charset="0"/>
                        </a:rPr>
                        <a:t>      - Histología</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rgbClr val="000000"/>
                          </a:solidFill>
                          <a:effectLst/>
                          <a:latin typeface="Verdana" charset="0"/>
                          <a:ea typeface="ＭＳ Ｐゴシック" charset="0"/>
                          <a:cs typeface="ＭＳ Ｐゴシック" charset="0"/>
                        </a:rPr>
                        <a:t>      - Invasión</a:t>
                      </a:r>
                    </a:p>
                    <a:p>
                      <a:pPr marL="0" marR="0" lvl="0" indent="0" algn="l" defTabSz="4572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a:ln>
                            <a:noFill/>
                          </a:ln>
                          <a:solidFill>
                            <a:srgbClr val="000000"/>
                          </a:solidFill>
                          <a:effectLst/>
                          <a:latin typeface="Verdana" charset="0"/>
                          <a:ea typeface="ＭＳ Ｐゴシック" charset="0"/>
                          <a:cs typeface="ＭＳ Ｐゴシック" charset="0"/>
                        </a:rPr>
                        <a:t>      - Multifocalidad</a:t>
                      </a:r>
                    </a:p>
                  </a:txBody>
                  <a:tcPr marL="91455" marR="91455"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Verdana" charset="0"/>
                          <a:ea typeface="ＭＳ Ｐゴシック" charset="0"/>
                          <a:cs typeface="ＭＳ Ｐゴシック" charset="0"/>
                        </a:rPr>
                        <a:t>Pacientes con evidencia de enfermedad y alto riesgo</a:t>
                      </a:r>
                    </a:p>
                  </a:txBody>
                  <a:tcPr marL="91455" marR="91455"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 name="CuadroTexto 2"/>
          <p:cNvSpPr txBox="1"/>
          <p:nvPr/>
        </p:nvSpPr>
        <p:spPr>
          <a:xfrm>
            <a:off x="3938588" y="2106613"/>
            <a:ext cx="4611687" cy="5222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s-ES" sz="2800" dirty="0"/>
              <a:t>Tratamiento ablativo con 131I</a:t>
            </a:r>
          </a:p>
        </p:txBody>
      </p:sp>
      <p:pic>
        <p:nvPicPr>
          <p:cNvPr id="4" name="Picture 4" descr="enlaces-a-tu-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3" y="417513"/>
            <a:ext cx="25622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3"/>
          <a:stretch>
            <a:fillRect/>
          </a:stretch>
        </p:blipFill>
        <p:spPr>
          <a:xfrm>
            <a:off x="6755165" y="3297457"/>
            <a:ext cx="1795110" cy="230281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62250" y="2954338"/>
            <a:ext cx="5680075" cy="3030537"/>
          </a:xfrm>
          <a:prstGeom prst="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lnSpc>
                <a:spcPct val="120000"/>
              </a:lnSpc>
              <a:spcBef>
                <a:spcPts val="0"/>
              </a:spcBef>
              <a:spcAft>
                <a:spcPts val="0"/>
              </a:spcAft>
              <a:defRPr/>
            </a:pPr>
            <a:r>
              <a:rPr lang="es-ES" sz="3200" dirty="0"/>
              <a:t>Tumores </a:t>
            </a:r>
            <a:r>
              <a:rPr lang="es-ES" sz="3200" dirty="0" err="1"/>
              <a:t>unifocales</a:t>
            </a:r>
            <a:r>
              <a:rPr lang="es-ES" sz="3200" dirty="0"/>
              <a:t> &lt; 1cm</a:t>
            </a:r>
          </a:p>
          <a:p>
            <a:pPr algn="ctr" fontAlgn="auto">
              <a:lnSpc>
                <a:spcPct val="120000"/>
              </a:lnSpc>
              <a:spcBef>
                <a:spcPts val="0"/>
              </a:spcBef>
              <a:spcAft>
                <a:spcPts val="0"/>
              </a:spcAft>
              <a:defRPr/>
            </a:pPr>
            <a:r>
              <a:rPr lang="es-ES" sz="3200" dirty="0"/>
              <a:t> Sin evidencia metástasis</a:t>
            </a:r>
          </a:p>
          <a:p>
            <a:pPr algn="ctr" fontAlgn="auto">
              <a:lnSpc>
                <a:spcPct val="120000"/>
              </a:lnSpc>
              <a:spcBef>
                <a:spcPts val="0"/>
              </a:spcBef>
              <a:spcAft>
                <a:spcPts val="0"/>
              </a:spcAft>
              <a:defRPr/>
            </a:pPr>
            <a:r>
              <a:rPr lang="es-ES" sz="3200" dirty="0"/>
              <a:t> Sin invasión capsular</a:t>
            </a:r>
          </a:p>
          <a:p>
            <a:pPr algn="ctr" fontAlgn="auto">
              <a:lnSpc>
                <a:spcPct val="120000"/>
              </a:lnSpc>
              <a:spcBef>
                <a:spcPts val="0"/>
              </a:spcBef>
              <a:spcAft>
                <a:spcPts val="0"/>
              </a:spcAft>
              <a:defRPr/>
            </a:pPr>
            <a:r>
              <a:rPr lang="es-ES" sz="3200" dirty="0"/>
              <a:t> Sin antecedente radiación</a:t>
            </a:r>
          </a:p>
          <a:p>
            <a:pPr algn="ctr" fontAlgn="auto">
              <a:lnSpc>
                <a:spcPct val="120000"/>
              </a:lnSpc>
              <a:spcBef>
                <a:spcPts val="0"/>
              </a:spcBef>
              <a:spcAft>
                <a:spcPts val="0"/>
              </a:spcAft>
              <a:defRPr/>
            </a:pPr>
            <a:r>
              <a:rPr lang="es-ES" sz="3200" dirty="0"/>
              <a:t> Sin histología desfavorable</a:t>
            </a:r>
          </a:p>
        </p:txBody>
      </p:sp>
      <p:pic>
        <p:nvPicPr>
          <p:cNvPr id="61442"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175" y="274638"/>
            <a:ext cx="2378075"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Cua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9875"/>
            <a:ext cx="25209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395288" y="3644900"/>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fontAlgn="auto">
              <a:spcBef>
                <a:spcPct val="50000"/>
              </a:spcBef>
              <a:spcAft>
                <a:spcPts val="0"/>
              </a:spcAft>
              <a:defRPr/>
            </a:pPr>
            <a:endParaRPr lang="es-ES" smtClean="0"/>
          </a:p>
        </p:txBody>
      </p:sp>
      <p:sp>
        <p:nvSpPr>
          <p:cNvPr id="31751" name="Text Box 7"/>
          <p:cNvSpPr txBox="1">
            <a:spLocks noChangeArrowheads="1"/>
          </p:cNvSpPr>
          <p:nvPr/>
        </p:nvSpPr>
        <p:spPr bwMode="auto">
          <a:xfrm>
            <a:off x="539750" y="2420938"/>
            <a:ext cx="7705725"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s-ES" sz="3200" dirty="0">
                <a:solidFill>
                  <a:schemeClr val="bg1"/>
                </a:solidFill>
                <a:latin typeface="Comic Sans MS" charset="0"/>
                <a:ea typeface="+mn-ea"/>
                <a:cs typeface="Arial" charset="0"/>
              </a:rPr>
              <a:t> </a:t>
            </a:r>
            <a:r>
              <a:rPr lang="es-ES" sz="3200" dirty="0">
                <a:solidFill>
                  <a:srgbClr val="000000"/>
                </a:solidFill>
                <a:latin typeface="+mn-lt"/>
                <a:ea typeface="+mn-ea"/>
                <a:cs typeface="Arial" charset="0"/>
              </a:rPr>
              <a:t>¿ Cuánto tiempo </a:t>
            </a:r>
            <a:r>
              <a:rPr lang="es-ES" sz="3200" dirty="0" err="1">
                <a:solidFill>
                  <a:srgbClr val="000000"/>
                </a:solidFill>
                <a:latin typeface="+mn-lt"/>
                <a:ea typeface="+mn-ea"/>
                <a:cs typeface="Arial" charset="0"/>
              </a:rPr>
              <a:t>postcirugía</a:t>
            </a:r>
            <a:r>
              <a:rPr lang="es-ES" sz="3200" dirty="0">
                <a:solidFill>
                  <a:srgbClr val="000000"/>
                </a:solidFill>
                <a:latin typeface="+mn-lt"/>
                <a:ea typeface="+mn-ea"/>
                <a:cs typeface="Arial" charset="0"/>
              </a:rPr>
              <a:t> </a:t>
            </a:r>
            <a:r>
              <a:rPr lang="es-ES" sz="3200" dirty="0">
                <a:solidFill>
                  <a:srgbClr val="000000"/>
                </a:solidFill>
                <a:latin typeface="Comic Sans MS" charset="0"/>
                <a:ea typeface="+mn-ea"/>
                <a:cs typeface="Arial" charset="0"/>
              </a:rPr>
              <a:t>?</a:t>
            </a:r>
          </a:p>
          <a:p>
            <a:pPr fontAlgn="auto">
              <a:spcBef>
                <a:spcPct val="50000"/>
              </a:spcBef>
              <a:spcAft>
                <a:spcPts val="0"/>
              </a:spcAft>
              <a:defRPr/>
            </a:pPr>
            <a:r>
              <a:rPr lang="es-ES" sz="3200" dirty="0">
                <a:solidFill>
                  <a:srgbClr val="000000"/>
                </a:solidFill>
                <a:latin typeface="Comic Sans MS" charset="0"/>
                <a:ea typeface="+mn-ea"/>
                <a:cs typeface="Arial" charset="0"/>
              </a:rPr>
              <a:t>	- </a:t>
            </a:r>
            <a:r>
              <a:rPr lang="es-ES" sz="3200" dirty="0">
                <a:solidFill>
                  <a:srgbClr val="000000"/>
                </a:solidFill>
                <a:latin typeface="+mn-lt"/>
                <a:ea typeface="+mn-ea"/>
                <a:cs typeface="Arial" charset="0"/>
              </a:rPr>
              <a:t>inmediato: 1-6 m</a:t>
            </a:r>
          </a:p>
          <a:p>
            <a:pPr fontAlgn="auto">
              <a:spcBef>
                <a:spcPct val="50000"/>
              </a:spcBef>
              <a:spcAft>
                <a:spcPts val="0"/>
              </a:spcAft>
              <a:defRPr/>
            </a:pPr>
            <a:r>
              <a:rPr lang="es-ES" sz="3200" dirty="0">
                <a:solidFill>
                  <a:srgbClr val="000000"/>
                </a:solidFill>
                <a:latin typeface="+mn-lt"/>
                <a:ea typeface="+mn-ea"/>
                <a:cs typeface="Arial" charset="0"/>
              </a:rPr>
              <a:t>	- diferida: rescate de la recidiva </a:t>
            </a:r>
          </a:p>
          <a:p>
            <a:pPr fontAlgn="auto">
              <a:spcBef>
                <a:spcPct val="50000"/>
              </a:spcBef>
              <a:spcAft>
                <a:spcPts val="0"/>
              </a:spcAft>
              <a:defRPr/>
            </a:pPr>
            <a:endParaRPr lang="es-ES" sz="3200" dirty="0">
              <a:solidFill>
                <a:srgbClr val="000000"/>
              </a:solidFill>
              <a:latin typeface="+mn-lt"/>
              <a:ea typeface="+mn-ea"/>
              <a:cs typeface="Arial" charset="0"/>
            </a:endParaRPr>
          </a:p>
        </p:txBody>
      </p:sp>
      <p:pic>
        <p:nvPicPr>
          <p:cNvPr id="31755" name="Picture 11" descr="ANd9GcTh0hbu6gZfHYrJeS7JxXmm992knMjezuIKTadXLVPdU-7MI2_vA5RTrQ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325" y="3497263"/>
            <a:ext cx="29035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755"/>
                                        </p:tgtEl>
                                        <p:attrNameLst>
                                          <p:attrName>style.visibility</p:attrName>
                                        </p:attrNameLst>
                                      </p:cBhvr>
                                      <p:to>
                                        <p:strVal val="visible"/>
                                      </p:to>
                                    </p:set>
                                    <p:animEffect transition="in" filter="box(in)">
                                      <p:cBhvr>
                                        <p:cTn id="7" dur="5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272097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1425575" y="1463675"/>
            <a:ext cx="2287588" cy="10779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s-ES" sz="3200" dirty="0"/>
              <a:t>Disminución</a:t>
            </a:r>
          </a:p>
          <a:p>
            <a:pPr algn="ctr" fontAlgn="auto">
              <a:spcBef>
                <a:spcPts val="0"/>
              </a:spcBef>
              <a:spcAft>
                <a:spcPts val="0"/>
              </a:spcAft>
              <a:defRPr/>
            </a:pPr>
            <a:r>
              <a:rPr lang="es-ES" sz="3200" dirty="0"/>
              <a:t> yodo</a:t>
            </a:r>
          </a:p>
        </p:txBody>
      </p:sp>
      <p:sp>
        <p:nvSpPr>
          <p:cNvPr id="6" name="CuadroTexto 5"/>
          <p:cNvSpPr txBox="1"/>
          <p:nvPr/>
        </p:nvSpPr>
        <p:spPr>
          <a:xfrm>
            <a:off x="4927600" y="1463675"/>
            <a:ext cx="1822450" cy="10779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s-ES" sz="3200" dirty="0"/>
              <a:t>Elevación </a:t>
            </a:r>
          </a:p>
          <a:p>
            <a:pPr algn="ctr" fontAlgn="auto">
              <a:spcBef>
                <a:spcPts val="0"/>
              </a:spcBef>
              <a:spcAft>
                <a:spcPts val="0"/>
              </a:spcAft>
              <a:defRPr/>
            </a:pPr>
            <a:r>
              <a:rPr lang="es-ES" sz="3200" dirty="0"/>
              <a:t>TSH</a:t>
            </a:r>
          </a:p>
        </p:txBody>
      </p:sp>
      <p:pic>
        <p:nvPicPr>
          <p:cNvPr id="66564" name="Picture 5" descr="form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11125"/>
            <a:ext cx="1728787"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ector recto 3"/>
          <p:cNvSpPr/>
          <p:nvPr/>
        </p:nvSpPr>
        <p:spPr>
          <a:xfrm>
            <a:off x="3970502" y="3176371"/>
            <a:ext cx="2911251" cy="505258"/>
          </a:xfrm>
          <a:custGeom>
            <a:avLst/>
            <a:gdLst/>
            <a:ahLst/>
            <a:cxnLst/>
            <a:rect l="0" t="0" r="0" b="0"/>
            <a:pathLst>
              <a:path>
                <a:moveTo>
                  <a:pt x="0" y="0"/>
                </a:moveTo>
                <a:lnTo>
                  <a:pt x="0" y="252629"/>
                </a:lnTo>
                <a:lnTo>
                  <a:pt x="2911251" y="252629"/>
                </a:lnTo>
                <a:lnTo>
                  <a:pt x="2911251" y="505258"/>
                </a:lnTo>
              </a:path>
            </a:pathLst>
          </a:custGeom>
          <a:noFill/>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Conector recto 4"/>
          <p:cNvSpPr/>
          <p:nvPr/>
        </p:nvSpPr>
        <p:spPr>
          <a:xfrm>
            <a:off x="3924782" y="3176371"/>
            <a:ext cx="91440" cy="505258"/>
          </a:xfrm>
          <a:custGeom>
            <a:avLst/>
            <a:gdLst/>
            <a:ahLst/>
            <a:cxnLst/>
            <a:rect l="0" t="0" r="0" b="0"/>
            <a:pathLst>
              <a:path>
                <a:moveTo>
                  <a:pt x="45720" y="0"/>
                </a:moveTo>
                <a:lnTo>
                  <a:pt x="45720" y="505258"/>
                </a:lnTo>
              </a:path>
            </a:pathLst>
          </a:custGeom>
          <a:noFill/>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Conector recto 5"/>
          <p:cNvSpPr/>
          <p:nvPr/>
        </p:nvSpPr>
        <p:spPr>
          <a:xfrm>
            <a:off x="1059251" y="3176371"/>
            <a:ext cx="2911251" cy="505258"/>
          </a:xfrm>
          <a:custGeom>
            <a:avLst/>
            <a:gdLst/>
            <a:ahLst/>
            <a:cxnLst/>
            <a:rect l="0" t="0" r="0" b="0"/>
            <a:pathLst>
              <a:path>
                <a:moveTo>
                  <a:pt x="2911251" y="0"/>
                </a:moveTo>
                <a:lnTo>
                  <a:pt x="2911251" y="252629"/>
                </a:lnTo>
                <a:lnTo>
                  <a:pt x="0" y="252629"/>
                </a:lnTo>
                <a:lnTo>
                  <a:pt x="0" y="505258"/>
                </a:lnTo>
              </a:path>
            </a:pathLst>
          </a:custGeom>
          <a:noFill/>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7" name="Agrupar 6"/>
          <p:cNvGrpSpPr/>
          <p:nvPr/>
        </p:nvGrpSpPr>
        <p:grpSpPr>
          <a:xfrm>
            <a:off x="2721786" y="1848289"/>
            <a:ext cx="2405992" cy="1202996"/>
            <a:chOff x="2911803" y="807355"/>
            <a:chExt cx="2405992" cy="1202996"/>
          </a:xfrm>
          <a:scene3d>
            <a:camera prst="orthographicFront"/>
            <a:lightRig rig="flat" dir="t"/>
          </a:scene3d>
        </p:grpSpPr>
        <p:sp>
          <p:nvSpPr>
            <p:cNvPr id="14" name="Rectángulo 13"/>
            <p:cNvSpPr/>
            <p:nvPr/>
          </p:nvSpPr>
          <p:spPr>
            <a:xfrm>
              <a:off x="2911803" y="807355"/>
              <a:ext cx="2405992" cy="120299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Rectángulo 14"/>
            <p:cNvSpPr/>
            <p:nvPr/>
          </p:nvSpPr>
          <p:spPr>
            <a:xfrm>
              <a:off x="2911803" y="807355"/>
              <a:ext cx="2405992" cy="1202996"/>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fontAlgn="auto">
                <a:lnSpc>
                  <a:spcPct val="90000"/>
                </a:lnSpc>
                <a:spcAft>
                  <a:spcPct val="35000"/>
                </a:spcAft>
                <a:defRPr/>
              </a:pPr>
              <a:r>
                <a:rPr lang="es-ES" sz="2800" dirty="0"/>
                <a:t>Preparación del paciente</a:t>
              </a:r>
            </a:p>
          </p:txBody>
        </p:sp>
      </p:grpSp>
      <p:grpSp>
        <p:nvGrpSpPr>
          <p:cNvPr id="8" name="Agrupar 7"/>
          <p:cNvGrpSpPr/>
          <p:nvPr/>
        </p:nvGrpSpPr>
        <p:grpSpPr>
          <a:xfrm>
            <a:off x="2767506" y="3681629"/>
            <a:ext cx="2405992" cy="1202996"/>
            <a:chOff x="2911803" y="2515610"/>
            <a:chExt cx="2405992" cy="1202996"/>
          </a:xfrm>
          <a:scene3d>
            <a:camera prst="orthographicFront"/>
            <a:lightRig rig="flat" dir="t"/>
          </a:scene3d>
        </p:grpSpPr>
        <p:sp>
          <p:nvSpPr>
            <p:cNvPr id="12" name="Rectángulo 11"/>
            <p:cNvSpPr/>
            <p:nvPr/>
          </p:nvSpPr>
          <p:spPr>
            <a:xfrm>
              <a:off x="2911803" y="2515610"/>
              <a:ext cx="2405992" cy="120299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 name="Rectángulo 12"/>
            <p:cNvSpPr/>
            <p:nvPr/>
          </p:nvSpPr>
          <p:spPr>
            <a:xfrm>
              <a:off x="2911803" y="2515610"/>
              <a:ext cx="2405992" cy="1202996"/>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fontAlgn="auto">
                <a:lnSpc>
                  <a:spcPct val="90000"/>
                </a:lnSpc>
                <a:spcAft>
                  <a:spcPct val="35000"/>
                </a:spcAft>
                <a:defRPr/>
              </a:pPr>
              <a:r>
                <a:rPr lang="es-ES" sz="2800" dirty="0"/>
                <a:t>Evitar contrastes yodados</a:t>
              </a:r>
            </a:p>
          </p:txBody>
        </p:sp>
      </p:grpSp>
      <p:grpSp>
        <p:nvGrpSpPr>
          <p:cNvPr id="9" name="Agrupar 8"/>
          <p:cNvGrpSpPr/>
          <p:nvPr/>
        </p:nvGrpSpPr>
        <p:grpSpPr>
          <a:xfrm>
            <a:off x="5678757" y="3681629"/>
            <a:ext cx="2405992" cy="1202996"/>
            <a:chOff x="5823054" y="2515610"/>
            <a:chExt cx="2405992" cy="1202996"/>
          </a:xfrm>
          <a:scene3d>
            <a:camera prst="orthographicFront"/>
            <a:lightRig rig="flat" dir="t"/>
          </a:scene3d>
        </p:grpSpPr>
        <p:sp>
          <p:nvSpPr>
            <p:cNvPr id="10" name="Rectángulo 9"/>
            <p:cNvSpPr/>
            <p:nvPr/>
          </p:nvSpPr>
          <p:spPr>
            <a:xfrm>
              <a:off x="5823054" y="2515610"/>
              <a:ext cx="2405992" cy="120299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1" name="Rectángulo 10"/>
            <p:cNvSpPr/>
            <p:nvPr/>
          </p:nvSpPr>
          <p:spPr>
            <a:xfrm>
              <a:off x="5823054" y="2515610"/>
              <a:ext cx="2405992" cy="1202996"/>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fontAlgn="auto">
                <a:lnSpc>
                  <a:spcPct val="90000"/>
                </a:lnSpc>
                <a:spcAft>
                  <a:spcPct val="35000"/>
                </a:spcAft>
                <a:defRPr/>
              </a:pPr>
              <a:r>
                <a:rPr lang="es-ES" sz="2800" dirty="0"/>
                <a:t>Otras fuentes de yodo</a:t>
              </a:r>
            </a:p>
          </p:txBody>
        </p:sp>
      </p:grpSp>
      <p:sp>
        <p:nvSpPr>
          <p:cNvPr id="18" name="Rectángulo 17"/>
          <p:cNvSpPr/>
          <p:nvPr/>
        </p:nvSpPr>
        <p:spPr>
          <a:xfrm flipV="1">
            <a:off x="201275" y="3681629"/>
            <a:ext cx="2405992" cy="1248714"/>
          </a:xfrm>
          <a:prstGeom prst="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pPr fontAlgn="auto">
              <a:spcBef>
                <a:spcPts val="0"/>
              </a:spcBef>
              <a:spcAft>
                <a:spcPts val="0"/>
              </a:spcAft>
              <a:defRPr/>
            </a:pPr>
            <a:endParaRPr lang="es-ES" dirty="0"/>
          </a:p>
        </p:txBody>
      </p:sp>
      <p:sp>
        <p:nvSpPr>
          <p:cNvPr id="67600" name="CuadroTexto 18"/>
          <p:cNvSpPr txBox="1">
            <a:spLocks noChangeArrowheads="1"/>
          </p:cNvSpPr>
          <p:nvPr/>
        </p:nvSpPr>
        <p:spPr bwMode="auto">
          <a:xfrm>
            <a:off x="423863" y="3838575"/>
            <a:ext cx="198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800">
                <a:solidFill>
                  <a:schemeClr val="bg1"/>
                </a:solidFill>
              </a:rPr>
              <a:t>Dieta baja en yodo</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11188" y="206375"/>
            <a:ext cx="7427912" cy="5170488"/>
          </a:xfrm>
          <a:prstGeom prst="rect">
            <a:avLst/>
          </a:prstGeom>
          <a:noFill/>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just" eaLnBrk="1" fontAlgn="auto" hangingPunct="1">
              <a:spcBef>
                <a:spcPts val="1200"/>
              </a:spcBef>
              <a:spcAft>
                <a:spcPts val="0"/>
              </a:spcAft>
              <a:defRPr/>
            </a:pPr>
            <a:endParaRPr lang="es-ES" sz="2000" b="1" dirty="0" smtClean="0">
              <a:latin typeface="+mn-lt"/>
              <a:cs typeface="Tahoma" charset="0"/>
            </a:endParaRPr>
          </a:p>
          <a:p>
            <a:pPr algn="just" eaLnBrk="1" fontAlgn="auto" hangingPunct="1">
              <a:spcBef>
                <a:spcPts val="1200"/>
              </a:spcBef>
              <a:spcAft>
                <a:spcPts val="0"/>
              </a:spcAft>
              <a:defRPr/>
            </a:pPr>
            <a:r>
              <a:rPr lang="es-ES" sz="2000" b="1" dirty="0" smtClean="0">
                <a:latin typeface="+mn-lt"/>
                <a:cs typeface="Tahoma" charset="0"/>
              </a:rPr>
              <a:t>Reducir el contenido corporal de yodo </a:t>
            </a:r>
            <a:endParaRPr lang="es-ES" sz="2000" dirty="0" smtClean="0">
              <a:latin typeface="+mn-lt"/>
              <a:cs typeface="Tahoma" charset="0"/>
            </a:endParaRPr>
          </a:p>
          <a:p>
            <a:pPr algn="just" eaLnBrk="1" fontAlgn="auto" hangingPunct="1">
              <a:spcBef>
                <a:spcPts val="1200"/>
              </a:spcBef>
              <a:spcAft>
                <a:spcPts val="0"/>
              </a:spcAft>
              <a:defRPr/>
            </a:pPr>
            <a:r>
              <a:rPr lang="es-ES" sz="2000" dirty="0" smtClean="0">
                <a:latin typeface="+mn-lt"/>
                <a:cs typeface="Tahoma" charset="0"/>
              </a:rPr>
              <a:t>Dieta baja en yodo </a:t>
            </a:r>
          </a:p>
          <a:p>
            <a:pPr lvl="1" indent="0" algn="just" eaLnBrk="1" fontAlgn="auto" hangingPunct="1">
              <a:spcBef>
                <a:spcPts val="1200"/>
              </a:spcBef>
              <a:spcAft>
                <a:spcPts val="0"/>
              </a:spcAft>
              <a:defRPr/>
            </a:pPr>
            <a:r>
              <a:rPr lang="es-ES" sz="2000" dirty="0" smtClean="0">
                <a:latin typeface="+mn-lt"/>
                <a:cs typeface="Tahoma" charset="0"/>
              </a:rPr>
              <a:t>La severidad y la duración de la restricción son temas de controversia. Las recomendaciones van desde una ingesta &lt;50 µg/día durante 1-</a:t>
            </a:r>
            <a:r>
              <a:rPr lang="es-ES" sz="2000" b="1" dirty="0" smtClean="0">
                <a:latin typeface="+mn-lt"/>
                <a:cs typeface="Tahoma" charset="0"/>
              </a:rPr>
              <a:t>2 semanas</a:t>
            </a:r>
            <a:r>
              <a:rPr lang="es-ES" sz="2000" dirty="0" smtClean="0">
                <a:latin typeface="+mn-lt"/>
                <a:cs typeface="Tahoma" charset="0"/>
              </a:rPr>
              <a:t> (dieta corta) a una dieta baja en yodo durante 2-4 semanas (dieta larga) sin recomendaciones específicas sobre la severidad.</a:t>
            </a:r>
          </a:p>
          <a:p>
            <a:pPr algn="just" eaLnBrk="1" fontAlgn="auto" hangingPunct="1">
              <a:spcBef>
                <a:spcPts val="1200"/>
              </a:spcBef>
              <a:spcAft>
                <a:spcPts val="0"/>
              </a:spcAft>
              <a:defRPr/>
            </a:pPr>
            <a:endParaRPr lang="es-ES" sz="2000" dirty="0" smtClean="0">
              <a:latin typeface="+mn-lt"/>
              <a:cs typeface="Tahoma" charset="0"/>
            </a:endParaRPr>
          </a:p>
          <a:p>
            <a:pPr algn="just" eaLnBrk="1" fontAlgn="auto" hangingPunct="1">
              <a:spcBef>
                <a:spcPts val="1200"/>
              </a:spcBef>
              <a:spcAft>
                <a:spcPts val="0"/>
              </a:spcAft>
              <a:defRPr/>
            </a:pPr>
            <a:endParaRPr lang="es-ES" sz="2000" dirty="0" smtClean="0">
              <a:latin typeface="+mn-lt"/>
              <a:cs typeface="Tahoma" charset="0"/>
            </a:endParaRPr>
          </a:p>
          <a:p>
            <a:pPr algn="just" eaLnBrk="1" fontAlgn="auto" hangingPunct="1">
              <a:spcBef>
                <a:spcPts val="1200"/>
              </a:spcBef>
              <a:spcAft>
                <a:spcPts val="0"/>
              </a:spcAft>
              <a:defRPr/>
            </a:pPr>
            <a:endParaRPr lang="es-ES" sz="2000" dirty="0" smtClean="0">
              <a:latin typeface="+mn-lt"/>
              <a:cs typeface="Tahoma" charset="0"/>
            </a:endParaRPr>
          </a:p>
          <a:p>
            <a:pPr algn="just" eaLnBrk="1" fontAlgn="auto" hangingPunct="1">
              <a:spcBef>
                <a:spcPts val="1200"/>
              </a:spcBef>
              <a:spcAft>
                <a:spcPts val="0"/>
              </a:spcAft>
              <a:defRPr/>
            </a:pPr>
            <a:endParaRPr lang="es-ES" sz="2000" dirty="0" smtClean="0">
              <a:latin typeface="+mn-lt"/>
              <a:cs typeface="Tahoma" charset="0"/>
            </a:endParaRPr>
          </a:p>
          <a:p>
            <a:pPr eaLnBrk="1" fontAlgn="auto" hangingPunct="1">
              <a:spcBef>
                <a:spcPts val="0"/>
              </a:spcBef>
              <a:spcAft>
                <a:spcPts val="0"/>
              </a:spcAft>
              <a:defRPr/>
            </a:pPr>
            <a:endParaRPr lang="es-ES" sz="2000" dirty="0" smtClean="0">
              <a:latin typeface="Tahoma" charset="0"/>
              <a:cs typeface="Tahoma" charset="0"/>
            </a:endParaRPr>
          </a:p>
        </p:txBody>
      </p:sp>
      <p:pic>
        <p:nvPicPr>
          <p:cNvPr id="68610" name="Imagen 5"/>
          <p:cNvPicPr>
            <a:picLocks noChangeAspect="1"/>
          </p:cNvPicPr>
          <p:nvPr/>
        </p:nvPicPr>
        <p:blipFill>
          <a:blip r:embed="rId2">
            <a:extLst>
              <a:ext uri="{28A0092B-C50C-407E-A947-70E740481C1C}">
                <a14:useLocalDpi xmlns:a14="http://schemas.microsoft.com/office/drawing/2010/main" val="0"/>
              </a:ext>
            </a:extLst>
          </a:blip>
          <a:srcRect b="39925"/>
          <a:stretch>
            <a:fillRect/>
          </a:stretch>
        </p:blipFill>
        <p:spPr bwMode="auto">
          <a:xfrm>
            <a:off x="3926509" y="4595813"/>
            <a:ext cx="272415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1" name="Agrupar 3"/>
          <p:cNvGrpSpPr>
            <a:grpSpLocks/>
          </p:cNvGrpSpPr>
          <p:nvPr/>
        </p:nvGrpSpPr>
        <p:grpSpPr bwMode="auto">
          <a:xfrm>
            <a:off x="5722938" y="206375"/>
            <a:ext cx="1543050" cy="1254125"/>
            <a:chOff x="1959793" y="2703217"/>
            <a:chExt cx="4537075" cy="3384550"/>
          </a:xfrm>
        </p:grpSpPr>
        <p:pic>
          <p:nvPicPr>
            <p:cNvPr id="68614" name="Picture 8" descr="Contenido de Yodo en los alimen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793" y="3213581"/>
              <a:ext cx="45370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AutoShape 10"/>
            <p:cNvSpPr>
              <a:spLocks noChangeArrowheads="1"/>
            </p:cNvSpPr>
            <p:nvPr/>
          </p:nvSpPr>
          <p:spPr bwMode="auto">
            <a:xfrm>
              <a:off x="2522525" y="2703217"/>
              <a:ext cx="3744912" cy="33845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gradFill rotWithShape="1">
              <a:gsLst>
                <a:gs pos="0">
                  <a:srgbClr val="FF0000">
                    <a:alpha val="51999"/>
                  </a:srgbClr>
                </a:gs>
                <a:gs pos="100000">
                  <a:srgbClr val="760000">
                    <a:alpha val="50998"/>
                  </a:srgbClr>
                </a:gs>
              </a:gsLst>
              <a:lin ang="5400000" scaled="1"/>
            </a:gradFill>
            <a:ln w="9525">
              <a:solidFill>
                <a:srgbClr val="FF0000"/>
              </a:solidFill>
              <a:miter lim="800000"/>
              <a:headEnd/>
              <a:tailEnd/>
            </a:ln>
          </p:spPr>
          <p:txBody>
            <a:bodyPr wrap="none" anchor="ctr"/>
            <a:lstStyle/>
            <a:p>
              <a:endParaRPr lang="es-ES"/>
            </a:p>
          </p:txBody>
        </p:sp>
      </p:grpSp>
      <p:sp>
        <p:nvSpPr>
          <p:cNvPr id="68612" name="CuadroTexto 1"/>
          <p:cNvSpPr txBox="1">
            <a:spLocks noChangeArrowheads="1"/>
          </p:cNvSpPr>
          <p:nvPr/>
        </p:nvSpPr>
        <p:spPr bwMode="auto">
          <a:xfrm>
            <a:off x="452438" y="3395663"/>
            <a:ext cx="83343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s-ES" sz="2000"/>
              <a:t>DIETA NO ESTRICTA: prohibición solamente de sal yodada, pescado, marisco y algas marinas. Limitación de alimentos precocinados y lácteos</a:t>
            </a:r>
          </a:p>
        </p:txBody>
      </p:sp>
      <p:pic>
        <p:nvPicPr>
          <p:cNvPr id="68613" name="Picture 8" descr="Dieta con bajo contenido de yodo (sobrevivientes de cáncer de la tiroides y otros) (articu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888" y="4371975"/>
            <a:ext cx="15589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5"/>
          <a:stretch>
            <a:fillRect/>
          </a:stretch>
        </p:blipFill>
        <p:spPr>
          <a:xfrm>
            <a:off x="269098" y="4595813"/>
            <a:ext cx="3365559" cy="1491949"/>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3"/>
          <p:cNvPicPr>
            <a:picLocks noChangeAspect="1"/>
          </p:cNvPicPr>
          <p:nvPr/>
        </p:nvPicPr>
        <p:blipFill rotWithShape="1">
          <a:blip r:embed="rId2">
            <a:extLst>
              <a:ext uri="{28A0092B-C50C-407E-A947-70E740481C1C}">
                <a14:useLocalDpi xmlns:a14="http://schemas.microsoft.com/office/drawing/2010/main" val="0"/>
              </a:ext>
            </a:extLst>
          </a:blip>
          <a:srcRect l="2074"/>
          <a:stretch/>
        </p:blipFill>
        <p:spPr bwMode="auto">
          <a:xfrm>
            <a:off x="820738" y="1152525"/>
            <a:ext cx="7559675" cy="3927475"/>
          </a:xfrm>
          <a:prstGeom prst="rect">
            <a:avLst/>
          </a:prstGeom>
          <a:ln/>
        </p:spPr>
        <p:style>
          <a:lnRef idx="2">
            <a:schemeClr val="dk1"/>
          </a:lnRef>
          <a:fillRef idx="1">
            <a:schemeClr val="lt1"/>
          </a:fillRef>
          <a:effectRef idx="0">
            <a:schemeClr val="dk1"/>
          </a:effectRef>
          <a:fontRef idx="minor">
            <a:schemeClr val="dk1"/>
          </a:fontRef>
        </p:style>
      </p:pic>
      <p:sp>
        <p:nvSpPr>
          <p:cNvPr id="2" name="CuadroTexto 1"/>
          <p:cNvSpPr txBox="1"/>
          <p:nvPr/>
        </p:nvSpPr>
        <p:spPr>
          <a:xfrm>
            <a:off x="2000250" y="5561013"/>
            <a:ext cx="4829175" cy="46037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es-ES" sz="2400" dirty="0"/>
              <a:t>Aumento de los “</a:t>
            </a:r>
            <a:r>
              <a:rPr lang="es-ES" sz="2400" dirty="0" err="1"/>
              <a:t>incidentalomas</a:t>
            </a:r>
            <a:r>
              <a:rPr lang="es-ES" sz="2400" dirty="0"/>
              <a:t>”</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Imagen 5"/>
          <p:cNvPicPr>
            <a:picLocks noChangeAspect="1"/>
          </p:cNvPicPr>
          <p:nvPr/>
        </p:nvPicPr>
        <p:blipFill>
          <a:blip r:embed="rId2">
            <a:extLst>
              <a:ext uri="{28A0092B-C50C-407E-A947-70E740481C1C}">
                <a14:useLocalDpi xmlns:a14="http://schemas.microsoft.com/office/drawing/2010/main" val="0"/>
              </a:ext>
            </a:extLst>
          </a:blip>
          <a:srcRect l="3435" t="1671" r="13359" b="-1671"/>
          <a:stretch>
            <a:fillRect/>
          </a:stretch>
        </p:blipFill>
        <p:spPr bwMode="auto">
          <a:xfrm>
            <a:off x="1403350" y="2024063"/>
            <a:ext cx="645795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CuadroTexto 2"/>
          <p:cNvSpPr txBox="1">
            <a:spLocks noChangeArrowheads="1"/>
          </p:cNvSpPr>
          <p:nvPr/>
        </p:nvSpPr>
        <p:spPr bwMode="auto">
          <a:xfrm>
            <a:off x="773113" y="1016000"/>
            <a:ext cx="507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2000" b="1"/>
              <a:t>Contrastes yodados y fármacos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96975"/>
            <a:ext cx="41862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42846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573463"/>
            <a:ext cx="40608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Agrupar 18"/>
          <p:cNvGrpSpPr/>
          <p:nvPr/>
        </p:nvGrpSpPr>
        <p:grpSpPr>
          <a:xfrm>
            <a:off x="461506" y="2572647"/>
            <a:ext cx="3425411" cy="1712705"/>
            <a:chOff x="4306" y="1406628"/>
            <a:chExt cx="3425411" cy="1712705"/>
          </a:xfrm>
          <a:scene3d>
            <a:camera prst="orthographicFront"/>
            <a:lightRig rig="flat" dir="t"/>
          </a:scene3d>
        </p:grpSpPr>
        <p:sp>
          <p:nvSpPr>
            <p:cNvPr id="32" name="Rectángulo redondeado 31"/>
            <p:cNvSpPr/>
            <p:nvPr/>
          </p:nvSpPr>
          <p:spPr>
            <a:xfrm>
              <a:off x="4306" y="1406628"/>
              <a:ext cx="3425411" cy="1712705"/>
            </a:xfrm>
            <a:prstGeom prst="roundRect">
              <a:avLst>
                <a:gd name="adj" fmla="val 10000"/>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p>
        <p:sp>
          <p:nvSpPr>
            <p:cNvPr id="33" name="Rectángulo 32"/>
            <p:cNvSpPr/>
            <p:nvPr/>
          </p:nvSpPr>
          <p:spPr>
            <a:xfrm>
              <a:off x="54469" y="1456791"/>
              <a:ext cx="3325085" cy="1612379"/>
            </a:xfrm>
            <a:prstGeom prst="rect">
              <a:avLst/>
            </a:prstGeom>
            <a:noFill/>
            <a:ln>
              <a:noFill/>
            </a:ln>
            <a:effectLst/>
            <a:sp3d/>
          </p:spPr>
          <p:txBody>
            <a:bodyPr lIns="29845" tIns="29845" rIns="29845" bIns="29845" spcCol="1270" anchor="ctr"/>
            <a:lstStyle/>
            <a:p>
              <a:pPr algn="ctr" defTabSz="2089150" fontAlgn="auto">
                <a:lnSpc>
                  <a:spcPct val="90000"/>
                </a:lnSpc>
                <a:spcAft>
                  <a:spcPct val="35000"/>
                </a:spcAft>
                <a:defRPr/>
              </a:pPr>
              <a:r>
                <a:rPr lang="es-ES" sz="4700" dirty="0">
                  <a:solidFill>
                    <a:sysClr val="window" lastClr="FFFFFF"/>
                  </a:solidFill>
                  <a:latin typeface="Calibri"/>
                  <a:ea typeface="+mn-ea"/>
                  <a:cs typeface="+mn-cs"/>
                </a:rPr>
                <a:t> TSH</a:t>
              </a:r>
            </a:p>
          </p:txBody>
        </p:sp>
      </p:grpSp>
      <p:grpSp>
        <p:nvGrpSpPr>
          <p:cNvPr id="20" name="Agrupar 19"/>
          <p:cNvGrpSpPr/>
          <p:nvPr/>
        </p:nvGrpSpPr>
        <p:grpSpPr>
          <a:xfrm>
            <a:off x="3728318" y="2894413"/>
            <a:ext cx="1687362" cy="84368"/>
            <a:chOff x="3271118" y="1728394"/>
            <a:chExt cx="1687362" cy="84368"/>
          </a:xfrm>
          <a:scene3d>
            <a:camera prst="orthographicFront"/>
            <a:lightRig rig="flat" dir="t"/>
          </a:scene3d>
        </p:grpSpPr>
        <p:sp>
          <p:nvSpPr>
            <p:cNvPr id="30" name="Conector recto 5"/>
            <p:cNvSpPr/>
            <p:nvPr/>
          </p:nvSpPr>
          <p:spPr>
            <a:xfrm rot="19457599">
              <a:off x="3271118" y="1736520"/>
              <a:ext cx="1687362" cy="68115"/>
            </a:xfrm>
            <a:custGeom>
              <a:avLst/>
              <a:gdLst/>
              <a:ahLst/>
              <a:cxnLst/>
              <a:rect l="0" t="0" r="0" b="0"/>
              <a:pathLst>
                <a:path>
                  <a:moveTo>
                    <a:pt x="0" y="34057"/>
                  </a:moveTo>
                  <a:lnTo>
                    <a:pt x="1687362" y="34057"/>
                  </a:lnTo>
                </a:path>
              </a:pathLst>
            </a:custGeom>
            <a:noFill/>
            <a:ln w="25400" cap="flat" cmpd="sng" algn="ctr">
              <a:solidFill>
                <a:srgbClr val="4F81BD">
                  <a:shade val="60000"/>
                  <a:hueOff val="0"/>
                  <a:satOff val="0"/>
                  <a:lumOff val="0"/>
                  <a:alphaOff val="0"/>
                </a:srgbClr>
              </a:solidFill>
              <a:prstDash val="solid"/>
            </a:ln>
            <a:effectLst/>
            <a:sp3d prstMaterial="matte"/>
          </p:spPr>
        </p:sp>
        <p:sp>
          <p:nvSpPr>
            <p:cNvPr id="31" name="Conector recto 6"/>
            <p:cNvSpPr/>
            <p:nvPr/>
          </p:nvSpPr>
          <p:spPr>
            <a:xfrm rot="19457599">
              <a:off x="4072615" y="1728394"/>
              <a:ext cx="84368" cy="84368"/>
            </a:xfrm>
            <a:prstGeom prst="rect">
              <a:avLst/>
            </a:prstGeom>
            <a:noFill/>
            <a:ln>
              <a:noFill/>
            </a:ln>
            <a:effectLst/>
            <a:sp3d/>
          </p:spPr>
          <p:txBody>
            <a:bodyPr lIns="12700" tIns="0" rIns="12700" bIns="0" spcCol="1270" anchor="ctr"/>
            <a:lstStyle/>
            <a:p>
              <a:pPr algn="ctr" defTabSz="266700" fontAlgn="auto">
                <a:lnSpc>
                  <a:spcPct val="90000"/>
                </a:lnSpc>
                <a:spcAft>
                  <a:spcPct val="35000"/>
                </a:spcAft>
                <a:defRPr/>
              </a:pPr>
              <a:endParaRPr lang="es-ES" sz="600">
                <a:solidFill>
                  <a:sysClr val="windowText" lastClr="000000">
                    <a:hueOff val="0"/>
                    <a:satOff val="0"/>
                    <a:lumOff val="0"/>
                    <a:alphaOff val="0"/>
                  </a:sysClr>
                </a:solidFill>
                <a:latin typeface="Calibri"/>
                <a:ea typeface="+mn-ea"/>
                <a:cs typeface="+mn-cs"/>
              </a:endParaRPr>
            </a:p>
          </p:txBody>
        </p:sp>
      </p:grpSp>
      <p:grpSp>
        <p:nvGrpSpPr>
          <p:cNvPr id="21" name="Agrupar 20"/>
          <p:cNvGrpSpPr/>
          <p:nvPr/>
        </p:nvGrpSpPr>
        <p:grpSpPr>
          <a:xfrm>
            <a:off x="5257082" y="1587841"/>
            <a:ext cx="3425411" cy="1712705"/>
            <a:chOff x="4799882" y="421822"/>
            <a:chExt cx="3425411" cy="1712705"/>
          </a:xfrm>
          <a:scene3d>
            <a:camera prst="orthographicFront"/>
            <a:lightRig rig="flat" dir="t"/>
          </a:scene3d>
        </p:grpSpPr>
        <p:sp>
          <p:nvSpPr>
            <p:cNvPr id="28" name="Rectángulo redondeado 27"/>
            <p:cNvSpPr/>
            <p:nvPr/>
          </p:nvSpPr>
          <p:spPr>
            <a:xfrm>
              <a:off x="4799882" y="421822"/>
              <a:ext cx="3425411" cy="1712705"/>
            </a:xfrm>
            <a:prstGeom prst="roundRect">
              <a:avLst>
                <a:gd name="adj" fmla="val 10000"/>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p3d prstMaterial="plastic">
              <a:bevelT w="120900" h="88900"/>
              <a:bevelB w="88900" h="31750" prst="angle"/>
            </a:sp3d>
          </p:spPr>
        </p:sp>
        <p:sp>
          <p:nvSpPr>
            <p:cNvPr id="29" name="Rectángulo 28"/>
            <p:cNvSpPr/>
            <p:nvPr/>
          </p:nvSpPr>
          <p:spPr>
            <a:xfrm>
              <a:off x="4850045" y="471985"/>
              <a:ext cx="3325085" cy="1612379"/>
            </a:xfrm>
            <a:prstGeom prst="rect">
              <a:avLst/>
            </a:prstGeom>
            <a:noFill/>
            <a:ln>
              <a:noFill/>
            </a:ln>
            <a:effectLst/>
            <a:sp3d/>
          </p:spPr>
          <p:txBody>
            <a:bodyPr lIns="29845" tIns="29845" rIns="29845" bIns="29845" spcCol="1270" anchor="ctr"/>
            <a:lstStyle/>
            <a:p>
              <a:pPr algn="ctr" defTabSz="2089150" fontAlgn="auto">
                <a:lnSpc>
                  <a:spcPct val="90000"/>
                </a:lnSpc>
                <a:spcAft>
                  <a:spcPct val="35000"/>
                </a:spcAft>
                <a:defRPr/>
              </a:pPr>
              <a:r>
                <a:rPr lang="es-ES" sz="4700" dirty="0" err="1">
                  <a:solidFill>
                    <a:sysClr val="window" lastClr="FFFFFF"/>
                  </a:solidFill>
                  <a:latin typeface="Calibri"/>
                  <a:ea typeface="+mn-ea"/>
                  <a:cs typeface="+mn-cs"/>
                </a:rPr>
                <a:t>Deprivación</a:t>
              </a:r>
              <a:r>
                <a:rPr lang="es-ES" sz="4700" dirty="0">
                  <a:solidFill>
                    <a:sysClr val="window" lastClr="FFFFFF"/>
                  </a:solidFill>
                  <a:latin typeface="Calibri"/>
                  <a:ea typeface="+mn-ea"/>
                  <a:cs typeface="+mn-cs"/>
                </a:rPr>
                <a:t> hormonal</a:t>
              </a:r>
            </a:p>
          </p:txBody>
        </p:sp>
      </p:grpSp>
      <p:grpSp>
        <p:nvGrpSpPr>
          <p:cNvPr id="22" name="Agrupar 21"/>
          <p:cNvGrpSpPr/>
          <p:nvPr/>
        </p:nvGrpSpPr>
        <p:grpSpPr>
          <a:xfrm>
            <a:off x="3728318" y="3879219"/>
            <a:ext cx="1687362" cy="84368"/>
            <a:chOff x="3271118" y="2713200"/>
            <a:chExt cx="1687362" cy="84368"/>
          </a:xfrm>
          <a:scene3d>
            <a:camera prst="orthographicFront"/>
            <a:lightRig rig="flat" dir="t"/>
          </a:scene3d>
        </p:grpSpPr>
        <p:sp>
          <p:nvSpPr>
            <p:cNvPr id="26" name="Conector recto 9"/>
            <p:cNvSpPr/>
            <p:nvPr/>
          </p:nvSpPr>
          <p:spPr>
            <a:xfrm rot="2142401">
              <a:off x="3271118" y="2721326"/>
              <a:ext cx="1687362" cy="68115"/>
            </a:xfrm>
            <a:custGeom>
              <a:avLst/>
              <a:gdLst/>
              <a:ahLst/>
              <a:cxnLst/>
              <a:rect l="0" t="0" r="0" b="0"/>
              <a:pathLst>
                <a:path>
                  <a:moveTo>
                    <a:pt x="0" y="34057"/>
                  </a:moveTo>
                  <a:lnTo>
                    <a:pt x="1687362" y="34057"/>
                  </a:lnTo>
                </a:path>
              </a:pathLst>
            </a:custGeom>
            <a:noFill/>
            <a:ln w="25400" cap="flat" cmpd="sng" algn="ctr">
              <a:solidFill>
                <a:srgbClr val="4F81BD">
                  <a:shade val="60000"/>
                  <a:hueOff val="0"/>
                  <a:satOff val="0"/>
                  <a:lumOff val="0"/>
                  <a:alphaOff val="0"/>
                </a:srgbClr>
              </a:solidFill>
              <a:prstDash val="solid"/>
            </a:ln>
            <a:effectLst/>
            <a:sp3d prstMaterial="matte"/>
          </p:spPr>
        </p:sp>
        <p:sp>
          <p:nvSpPr>
            <p:cNvPr id="27" name="Conector recto 10"/>
            <p:cNvSpPr/>
            <p:nvPr/>
          </p:nvSpPr>
          <p:spPr>
            <a:xfrm rot="2142401">
              <a:off x="4072615" y="2713200"/>
              <a:ext cx="84368" cy="84368"/>
            </a:xfrm>
            <a:prstGeom prst="rect">
              <a:avLst/>
            </a:prstGeom>
            <a:noFill/>
            <a:ln>
              <a:noFill/>
            </a:ln>
            <a:effectLst/>
            <a:sp3d/>
          </p:spPr>
          <p:txBody>
            <a:bodyPr lIns="12700" tIns="0" rIns="12700" bIns="0" spcCol="1270" anchor="ctr"/>
            <a:lstStyle/>
            <a:p>
              <a:pPr algn="ctr" defTabSz="266700" fontAlgn="auto">
                <a:lnSpc>
                  <a:spcPct val="90000"/>
                </a:lnSpc>
                <a:spcAft>
                  <a:spcPct val="35000"/>
                </a:spcAft>
                <a:defRPr/>
              </a:pPr>
              <a:endParaRPr lang="es-ES" sz="600">
                <a:solidFill>
                  <a:sysClr val="windowText" lastClr="000000">
                    <a:hueOff val="0"/>
                    <a:satOff val="0"/>
                    <a:lumOff val="0"/>
                    <a:alphaOff val="0"/>
                  </a:sysClr>
                </a:solidFill>
                <a:latin typeface="Calibri"/>
                <a:ea typeface="+mn-ea"/>
                <a:cs typeface="+mn-cs"/>
              </a:endParaRPr>
            </a:p>
          </p:txBody>
        </p:sp>
      </p:grpSp>
      <p:grpSp>
        <p:nvGrpSpPr>
          <p:cNvPr id="23" name="Agrupar 22"/>
          <p:cNvGrpSpPr/>
          <p:nvPr/>
        </p:nvGrpSpPr>
        <p:grpSpPr>
          <a:xfrm>
            <a:off x="5257082" y="3557453"/>
            <a:ext cx="3425411" cy="1712705"/>
            <a:chOff x="4799882" y="2391434"/>
            <a:chExt cx="3425411" cy="1712705"/>
          </a:xfrm>
          <a:solidFill>
            <a:schemeClr val="accent1"/>
          </a:solidFill>
          <a:scene3d>
            <a:camera prst="orthographicFront"/>
            <a:lightRig rig="flat" dir="t"/>
          </a:scene3d>
        </p:grpSpPr>
        <p:sp>
          <p:nvSpPr>
            <p:cNvPr id="24" name="Rectángulo redondeado 23"/>
            <p:cNvSpPr/>
            <p:nvPr/>
          </p:nvSpPr>
          <p:spPr>
            <a:xfrm>
              <a:off x="4799882" y="2391434"/>
              <a:ext cx="3425411" cy="1712705"/>
            </a:xfrm>
            <a:prstGeom prst="roundRect">
              <a:avLst>
                <a:gd name="adj" fmla="val 10000"/>
              </a:avLst>
            </a:prstGeom>
            <a:grpFill/>
            <a:ln>
              <a:noFill/>
            </a:ln>
            <a:effectLst>
              <a:outerShdw blurRad="40000" dist="20000" dir="5400000" rotWithShape="0">
                <a:srgbClr val="000000">
                  <a:alpha val="38000"/>
                </a:srgbClr>
              </a:outerShdw>
            </a:effectLst>
            <a:sp3d prstMaterial="plastic">
              <a:bevelT w="120900" h="88900"/>
              <a:bevelB w="88900" h="31750" prst="angle"/>
            </a:sp3d>
          </p:spPr>
        </p:sp>
        <p:sp>
          <p:nvSpPr>
            <p:cNvPr id="25" name="Rectángulo 24"/>
            <p:cNvSpPr/>
            <p:nvPr/>
          </p:nvSpPr>
          <p:spPr>
            <a:xfrm>
              <a:off x="4850045" y="2441597"/>
              <a:ext cx="3325085" cy="1612379"/>
            </a:xfrm>
            <a:prstGeom prst="rect">
              <a:avLst/>
            </a:prstGeom>
            <a:grpFill/>
            <a:ln>
              <a:noFill/>
            </a:ln>
            <a:effectLst/>
            <a:sp3d/>
          </p:spPr>
          <p:txBody>
            <a:bodyPr lIns="29845" tIns="29845" rIns="29845" bIns="29845" spcCol="1270" anchor="ctr"/>
            <a:lstStyle/>
            <a:p>
              <a:pPr algn="ctr" defTabSz="2089150" fontAlgn="auto">
                <a:lnSpc>
                  <a:spcPct val="90000"/>
                </a:lnSpc>
                <a:spcAft>
                  <a:spcPct val="35000"/>
                </a:spcAft>
                <a:defRPr/>
              </a:pPr>
              <a:r>
                <a:rPr lang="es-ES" sz="4700" dirty="0" err="1">
                  <a:solidFill>
                    <a:sysClr val="window" lastClr="FFFFFF"/>
                  </a:solidFill>
                  <a:latin typeface="Calibri"/>
                  <a:ea typeface="+mn-ea"/>
                  <a:cs typeface="+mn-cs"/>
                </a:rPr>
                <a:t>rhTSH</a:t>
              </a:r>
              <a:endParaRPr lang="es-ES" sz="4700" dirty="0">
                <a:solidFill>
                  <a:sysClr val="window" lastClr="FFFFFF"/>
                </a:solidFill>
                <a:latin typeface="Calibri"/>
                <a:ea typeface="+mn-ea"/>
                <a:cs typeface="+mn-cs"/>
              </a:endParaRPr>
            </a:p>
            <a:p>
              <a:pPr algn="ctr" defTabSz="2089150" fontAlgn="auto">
                <a:lnSpc>
                  <a:spcPct val="90000"/>
                </a:lnSpc>
                <a:spcAft>
                  <a:spcPct val="35000"/>
                </a:spcAft>
                <a:defRPr/>
              </a:pPr>
              <a:r>
                <a:rPr lang="es-ES" sz="4700" dirty="0" err="1">
                  <a:solidFill>
                    <a:sysClr val="window" lastClr="FFFFFF"/>
                  </a:solidFill>
                  <a:latin typeface="Calibri"/>
                  <a:ea typeface="+mn-ea"/>
                  <a:cs typeface="+mn-cs"/>
                </a:rPr>
                <a:t>Thyrogen</a:t>
              </a:r>
              <a:endParaRPr lang="es-ES" sz="4700" dirty="0">
                <a:solidFill>
                  <a:sysClr val="window" lastClr="FFFFFF"/>
                </a:solidFill>
                <a:latin typeface="Calibri"/>
                <a:ea typeface="+mn-ea"/>
                <a:cs typeface="+mn-cs"/>
              </a:endParaRPr>
            </a:p>
          </p:txBody>
        </p:sp>
      </p:grpSp>
      <p:sp>
        <p:nvSpPr>
          <p:cNvPr id="34" name="Flecha arriba 33"/>
          <p:cNvSpPr/>
          <p:nvPr/>
        </p:nvSpPr>
        <p:spPr>
          <a:xfrm>
            <a:off x="1144588" y="3108325"/>
            <a:ext cx="433387" cy="585788"/>
          </a:xfrm>
          <a:prstGeom prst="upArrow">
            <a:avLst/>
          </a:prstGeom>
          <a:solidFill>
            <a:srgbClr val="FFFF00"/>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p>
        </p:txBody>
      </p:sp>
      <p:sp>
        <p:nvSpPr>
          <p:cNvPr id="2" name="CuadroTexto 1"/>
          <p:cNvSpPr txBox="1"/>
          <p:nvPr/>
        </p:nvSpPr>
        <p:spPr>
          <a:xfrm rot="20460000">
            <a:off x="5451061" y="2111257"/>
            <a:ext cx="301541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3600" dirty="0" smtClean="0"/>
              <a:t>Hipotiroidismo</a:t>
            </a:r>
            <a:endParaRPr lang="es-E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3" y="519113"/>
            <a:ext cx="341630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2754313"/>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3400" y="3598863"/>
            <a:ext cx="2743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4799013" y="762000"/>
            <a:ext cx="2278062" cy="7080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s-ES" sz="4000" dirty="0"/>
              <a:t>¿Cuánto?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4"/>
          <p:cNvSpPr txBox="1">
            <a:spLocks noChangeArrowheads="1"/>
          </p:cNvSpPr>
          <p:nvPr/>
        </p:nvSpPr>
        <p:spPr bwMode="auto">
          <a:xfrm>
            <a:off x="1460605" y="907256"/>
            <a:ext cx="4879891" cy="579438"/>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buClr>
                <a:srgbClr val="800000"/>
              </a:buClr>
              <a:defRPr/>
            </a:pPr>
            <a:r>
              <a:rPr lang="es-ES" sz="3200" b="1" dirty="0">
                <a:solidFill>
                  <a:srgbClr val="FF9933"/>
                </a:solidFill>
                <a:latin typeface="Comic Sans MS" charset="0"/>
              </a:rPr>
              <a:t> </a:t>
            </a:r>
            <a:r>
              <a:rPr lang="es-ES" sz="3200" b="1" dirty="0">
                <a:solidFill>
                  <a:srgbClr val="000000"/>
                </a:solidFill>
                <a:latin typeface="+mn-lt"/>
              </a:rPr>
              <a:t>Concentración radioactiva</a:t>
            </a:r>
          </a:p>
        </p:txBody>
      </p:sp>
      <p:sp>
        <p:nvSpPr>
          <p:cNvPr id="73730" name="Text Box 6"/>
          <p:cNvSpPr txBox="1">
            <a:spLocks noChangeArrowheads="1"/>
          </p:cNvSpPr>
          <p:nvPr/>
        </p:nvSpPr>
        <p:spPr bwMode="auto">
          <a:xfrm>
            <a:off x="1979613" y="333375"/>
            <a:ext cx="4895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s-ES" sz="3600" b="1">
                <a:solidFill>
                  <a:srgbClr val="FFFFFF"/>
                </a:solidFill>
                <a:latin typeface="Comic Sans MS" charset="0"/>
              </a:rPr>
              <a:t>Cuanta dosis </a:t>
            </a:r>
            <a:r>
              <a:rPr lang="es-ES" sz="3600" b="1" baseline="30000">
                <a:solidFill>
                  <a:srgbClr val="FFFFFF"/>
                </a:solidFill>
                <a:latin typeface="Comic Sans MS" charset="0"/>
              </a:rPr>
              <a:t>131</a:t>
            </a:r>
            <a:r>
              <a:rPr lang="es-ES" sz="3600" b="1">
                <a:solidFill>
                  <a:srgbClr val="FFFFFF"/>
                </a:solidFill>
                <a:latin typeface="Comic Sans MS" charset="0"/>
              </a:rPr>
              <a:t>I ?</a:t>
            </a:r>
          </a:p>
        </p:txBody>
      </p:sp>
      <p:sp>
        <p:nvSpPr>
          <p:cNvPr id="38915" name="4 CuadroTexto"/>
          <p:cNvSpPr txBox="1">
            <a:spLocks noChangeArrowheads="1"/>
          </p:cNvSpPr>
          <p:nvPr/>
        </p:nvSpPr>
        <p:spPr bwMode="auto">
          <a:xfrm>
            <a:off x="1331913" y="1844675"/>
            <a:ext cx="5368946" cy="1446550"/>
          </a:xfrm>
          <a:prstGeom prst="rect">
            <a:avLst/>
          </a:prstGeom>
          <a:ln/>
          <a:extLst/>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50000"/>
              </a:lnSpc>
              <a:spcBef>
                <a:spcPts val="0"/>
              </a:spcBef>
              <a:spcAft>
                <a:spcPts val="0"/>
              </a:spcAft>
              <a:buClr>
                <a:srgbClr val="006600"/>
              </a:buClr>
              <a:buFont typeface="Wingdings" charset="0"/>
              <a:buNone/>
              <a:defRPr/>
            </a:pPr>
            <a:r>
              <a:rPr lang="es-ES" sz="2000" b="1" dirty="0">
                <a:solidFill>
                  <a:srgbClr val="008000"/>
                </a:solidFill>
                <a:latin typeface="Verdana" charset="0"/>
              </a:rPr>
              <a:t> </a:t>
            </a:r>
            <a:r>
              <a:rPr lang="es-ES" b="1" dirty="0">
                <a:solidFill>
                  <a:srgbClr val="000000"/>
                </a:solidFill>
                <a:latin typeface="+mn-lt"/>
              </a:rPr>
              <a:t>Tiroides normal		</a:t>
            </a:r>
            <a:r>
              <a:rPr lang="es-ES" sz="3600" b="1" dirty="0">
                <a:solidFill>
                  <a:srgbClr val="000000"/>
                </a:solidFill>
                <a:latin typeface="+mn-lt"/>
              </a:rPr>
              <a:t>≠</a:t>
            </a:r>
            <a:r>
              <a:rPr lang="es-ES" b="1" dirty="0">
                <a:solidFill>
                  <a:srgbClr val="000000"/>
                </a:solidFill>
                <a:latin typeface="+mn-lt"/>
              </a:rPr>
              <a:t>	 Célula tumoral	</a:t>
            </a:r>
            <a:r>
              <a:rPr lang="es-ES" b="1" dirty="0">
                <a:solidFill>
                  <a:srgbClr val="FFFF66"/>
                </a:solidFill>
                <a:latin typeface="Comic Sans MS" charset="0"/>
              </a:rPr>
              <a:t>		</a:t>
            </a:r>
          </a:p>
        </p:txBody>
      </p:sp>
      <p:sp>
        <p:nvSpPr>
          <p:cNvPr id="38916" name="Text Box 4"/>
          <p:cNvSpPr txBox="1">
            <a:spLocks noChangeArrowheads="1"/>
          </p:cNvSpPr>
          <p:nvPr/>
        </p:nvSpPr>
        <p:spPr bwMode="auto">
          <a:xfrm>
            <a:off x="1207841" y="3885094"/>
            <a:ext cx="2395609" cy="584776"/>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buClr>
                <a:srgbClr val="800000"/>
              </a:buClr>
              <a:defRPr/>
            </a:pPr>
            <a:r>
              <a:rPr lang="es-ES" sz="3200" b="1" dirty="0" smtClean="0">
                <a:solidFill>
                  <a:srgbClr val="000000"/>
                </a:solidFill>
                <a:latin typeface="+mn-lt"/>
              </a:rPr>
              <a:t>T</a:t>
            </a:r>
            <a:r>
              <a:rPr lang="es-ES" sz="3200" b="1" baseline="-25000" dirty="0" smtClean="0">
                <a:solidFill>
                  <a:srgbClr val="000000"/>
                </a:solidFill>
                <a:latin typeface="+mn-lt"/>
              </a:rPr>
              <a:t>1</a:t>
            </a:r>
            <a:r>
              <a:rPr lang="es-ES" sz="3200" b="1" baseline="-25000" dirty="0">
                <a:solidFill>
                  <a:srgbClr val="000000"/>
                </a:solidFill>
                <a:latin typeface="+mn-lt"/>
              </a:rPr>
              <a:t>/2</a:t>
            </a:r>
            <a:r>
              <a:rPr lang="es-ES" sz="3200" b="1" dirty="0">
                <a:solidFill>
                  <a:srgbClr val="000000"/>
                </a:solidFill>
                <a:latin typeface="+mn-lt"/>
              </a:rPr>
              <a:t> efectivo</a:t>
            </a:r>
          </a:p>
        </p:txBody>
      </p:sp>
      <p:sp>
        <p:nvSpPr>
          <p:cNvPr id="38917" name="12 CuadroTexto"/>
          <p:cNvSpPr txBox="1">
            <a:spLocks noChangeArrowheads="1"/>
          </p:cNvSpPr>
          <p:nvPr/>
        </p:nvSpPr>
        <p:spPr bwMode="auto">
          <a:xfrm>
            <a:off x="1331913" y="4652963"/>
            <a:ext cx="6209733" cy="1187450"/>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50000"/>
              </a:lnSpc>
              <a:spcBef>
                <a:spcPts val="0"/>
              </a:spcBef>
              <a:spcAft>
                <a:spcPts val="0"/>
              </a:spcAft>
              <a:buClr>
                <a:srgbClr val="006600"/>
              </a:buClr>
              <a:buFont typeface="Wingdings" charset="0"/>
              <a:buNone/>
              <a:defRPr/>
            </a:pPr>
            <a:r>
              <a:rPr lang="es-ES" sz="2000" b="1" dirty="0">
                <a:solidFill>
                  <a:srgbClr val="008000"/>
                </a:solidFill>
                <a:latin typeface="Verdana" charset="0"/>
              </a:rPr>
              <a:t> </a:t>
            </a:r>
            <a:r>
              <a:rPr lang="es-ES" b="1" dirty="0">
                <a:solidFill>
                  <a:srgbClr val="000000"/>
                </a:solidFill>
                <a:latin typeface="+mn-lt"/>
              </a:rPr>
              <a:t>Tiroides </a:t>
            </a:r>
            <a:r>
              <a:rPr lang="es-ES" b="1" dirty="0" smtClean="0">
                <a:solidFill>
                  <a:srgbClr val="000000"/>
                </a:solidFill>
                <a:latin typeface="+mn-lt"/>
              </a:rPr>
              <a:t>normal                    </a:t>
            </a:r>
            <a:r>
              <a:rPr lang="es-ES" b="1" dirty="0">
                <a:solidFill>
                  <a:srgbClr val="000000"/>
                </a:solidFill>
                <a:latin typeface="+mn-lt"/>
              </a:rPr>
              <a:t>			  7 días</a:t>
            </a:r>
          </a:p>
          <a:p>
            <a:pPr eaLnBrk="1" fontAlgn="auto" hangingPunct="1">
              <a:lnSpc>
                <a:spcPct val="150000"/>
              </a:lnSpc>
              <a:spcBef>
                <a:spcPts val="0"/>
              </a:spcBef>
              <a:spcAft>
                <a:spcPts val="0"/>
              </a:spcAft>
              <a:buClr>
                <a:srgbClr val="006600"/>
              </a:buClr>
              <a:buFont typeface="Wingdings" charset="0"/>
              <a:buNone/>
              <a:defRPr/>
            </a:pPr>
            <a:r>
              <a:rPr lang="es-ES" b="1" dirty="0">
                <a:solidFill>
                  <a:srgbClr val="000000"/>
                </a:solidFill>
                <a:latin typeface="+mn-lt"/>
              </a:rPr>
              <a:t> Célula </a:t>
            </a:r>
            <a:r>
              <a:rPr lang="es-ES" b="1" dirty="0" smtClean="0">
                <a:solidFill>
                  <a:srgbClr val="000000"/>
                </a:solidFill>
                <a:latin typeface="+mn-lt"/>
              </a:rPr>
              <a:t>tumoral                    </a:t>
            </a:r>
            <a:r>
              <a:rPr lang="es-ES" b="1" dirty="0">
                <a:solidFill>
                  <a:srgbClr val="000000"/>
                </a:solidFill>
                <a:latin typeface="+mn-lt"/>
              </a:rPr>
              <a:t>			  1-3 días</a:t>
            </a:r>
          </a:p>
        </p:txBody>
      </p:sp>
      <p:cxnSp>
        <p:nvCxnSpPr>
          <p:cNvPr id="73734" name="13 Conector recto de flecha"/>
          <p:cNvCxnSpPr>
            <a:cxnSpLocks noChangeShapeType="1"/>
          </p:cNvCxnSpPr>
          <p:nvPr/>
        </p:nvCxnSpPr>
        <p:spPr bwMode="auto">
          <a:xfrm>
            <a:off x="3889375" y="5086350"/>
            <a:ext cx="1785938" cy="1588"/>
          </a:xfrm>
          <a:prstGeom prst="straightConnector1">
            <a:avLst/>
          </a:prstGeom>
          <a:noFill/>
          <a:ln w="28575">
            <a:solidFill>
              <a:srgbClr val="4F81BD"/>
            </a:solidFill>
            <a:round/>
            <a:headEnd/>
            <a:tailEnd type="arrow" w="med" len="med"/>
          </a:ln>
          <a:extLst>
            <a:ext uri="{909E8E84-426E-40dd-AFC4-6F175D3DCCD1}">
              <a14:hiddenFill xmlns:a14="http://schemas.microsoft.com/office/drawing/2010/main">
                <a:noFill/>
              </a14:hiddenFill>
            </a:ext>
          </a:extLst>
        </p:spPr>
      </p:cxnSp>
      <p:cxnSp>
        <p:nvCxnSpPr>
          <p:cNvPr id="73735" name="14 Conector recto de flecha"/>
          <p:cNvCxnSpPr>
            <a:cxnSpLocks noChangeShapeType="1"/>
          </p:cNvCxnSpPr>
          <p:nvPr/>
        </p:nvCxnSpPr>
        <p:spPr bwMode="auto">
          <a:xfrm>
            <a:off x="3889375" y="5591175"/>
            <a:ext cx="1931988" cy="1588"/>
          </a:xfrm>
          <a:prstGeom prst="straightConnector1">
            <a:avLst/>
          </a:prstGeom>
          <a:noFill/>
          <a:ln w="28575">
            <a:solidFill>
              <a:srgbClr val="4F81BD"/>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4438" y="692150"/>
            <a:ext cx="4967287"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5778" name="CuadroTexto 1"/>
          <p:cNvSpPr txBox="1">
            <a:spLocks noChangeArrowheads="1"/>
          </p:cNvSpPr>
          <p:nvPr/>
        </p:nvSpPr>
        <p:spPr bwMode="auto">
          <a:xfrm>
            <a:off x="1835150" y="5876925"/>
            <a:ext cx="6119813" cy="747713"/>
          </a:xfrm>
          <a:prstGeom prst="rect">
            <a:avLst/>
          </a:prstGeom>
          <a:gradFill rotWithShape="1">
            <a:gsLst>
              <a:gs pos="0">
                <a:srgbClr val="00FF00"/>
              </a:gs>
              <a:gs pos="100000">
                <a:srgbClr val="FFFFFF"/>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pPr>
            <a:r>
              <a:rPr lang="es-ES" sz="1800"/>
              <a:t>80 Gy afectación ganglionar: 80% éxito</a:t>
            </a:r>
          </a:p>
          <a:p>
            <a:pPr algn="ctr" eaLnBrk="1" hangingPunct="1">
              <a:lnSpc>
                <a:spcPct val="120000"/>
              </a:lnSpc>
            </a:pPr>
            <a:r>
              <a:rPr lang="es-ES" sz="1800"/>
              <a:t>&lt; 35 Gy no hay respuesta. 30 mCi es insuficiente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Agrupar 3"/>
          <p:cNvGrpSpPr>
            <a:grpSpLocks/>
          </p:cNvGrpSpPr>
          <p:nvPr/>
        </p:nvGrpSpPr>
        <p:grpSpPr bwMode="auto">
          <a:xfrm>
            <a:off x="2124075" y="222251"/>
            <a:ext cx="5545138" cy="1730375"/>
            <a:chOff x="2124075" y="692150"/>
            <a:chExt cx="5545138" cy="1730375"/>
          </a:xfrm>
        </p:grpSpPr>
        <p:pic>
          <p:nvPicPr>
            <p:cNvPr id="2" name="Imagen 1"/>
            <p:cNvPicPr>
              <a:picLocks noChangeAspect="1"/>
            </p:cNvPicPr>
            <p:nvPr/>
          </p:nvPicPr>
          <p:blipFill>
            <a:blip r:embed="rId2"/>
            <a:stretch>
              <a:fillRect/>
            </a:stretch>
          </p:blipFill>
          <p:spPr>
            <a:xfrm>
              <a:off x="2124075" y="692150"/>
              <a:ext cx="5545138" cy="1730375"/>
            </a:xfrm>
            <a:prstGeom prst="rect">
              <a:avLst/>
            </a:prstGeom>
          </p:spPr>
          <p:style>
            <a:lnRef idx="1">
              <a:schemeClr val="accent1"/>
            </a:lnRef>
            <a:fillRef idx="2">
              <a:schemeClr val="accent1"/>
            </a:fillRef>
            <a:effectRef idx="1">
              <a:schemeClr val="accent1"/>
            </a:effectRef>
            <a:fontRef idx="minor">
              <a:schemeClr val="dk1"/>
            </a:fontRef>
          </p:style>
        </p:pic>
        <p:pic>
          <p:nvPicPr>
            <p:cNvPr id="7782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844675"/>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ángulo 2"/>
          <p:cNvSpPr/>
          <p:nvPr/>
        </p:nvSpPr>
        <p:spPr>
          <a:xfrm>
            <a:off x="861767" y="1990913"/>
            <a:ext cx="7981950" cy="4884414"/>
          </a:xfrm>
          <a:prstGeom prst="rect">
            <a:avLst/>
          </a:prstGeom>
          <a:solidFill>
            <a:srgbClr val="CCFFCC"/>
          </a:solidFill>
        </p:spPr>
        <p:style>
          <a:lnRef idx="1">
            <a:schemeClr val="accent6"/>
          </a:lnRef>
          <a:fillRef idx="2">
            <a:schemeClr val="accent6"/>
          </a:fillRef>
          <a:effectRef idx="1">
            <a:schemeClr val="accent6"/>
          </a:effectRef>
          <a:fontRef idx="minor">
            <a:schemeClr val="dk1"/>
          </a:fontRef>
        </p:style>
        <p:txBody>
          <a:bodyPr>
            <a:spAutoFit/>
          </a:bodyPr>
          <a:lstStyle/>
          <a:p>
            <a:pPr fontAlgn="auto">
              <a:lnSpc>
                <a:spcPct val="90000"/>
              </a:lnSpc>
              <a:spcBef>
                <a:spcPts val="0"/>
              </a:spcBef>
              <a:spcAft>
                <a:spcPts val="0"/>
              </a:spcAft>
              <a:defRPr/>
            </a:pPr>
            <a:r>
              <a:rPr lang="es-ES" dirty="0"/>
              <a:t>Recurrencia seguimiento al menos de 15 años: ambos estudios 6-9 meses</a:t>
            </a:r>
          </a:p>
          <a:p>
            <a:pPr fontAlgn="auto">
              <a:lnSpc>
                <a:spcPct val="90000"/>
              </a:lnSpc>
              <a:spcBef>
                <a:spcPts val="0"/>
              </a:spcBef>
              <a:spcAft>
                <a:spcPts val="0"/>
              </a:spcAft>
              <a:defRPr/>
            </a:pPr>
            <a:endParaRPr lang="es-ES" dirty="0"/>
          </a:p>
          <a:p>
            <a:pPr fontAlgn="auto">
              <a:lnSpc>
                <a:spcPct val="90000"/>
              </a:lnSpc>
              <a:spcBef>
                <a:spcPts val="0"/>
              </a:spcBef>
              <a:spcAft>
                <a:spcPts val="0"/>
              </a:spcAft>
              <a:defRPr/>
            </a:pPr>
            <a:r>
              <a:rPr lang="es-ES" dirty="0"/>
              <a:t>HILO: 9.5% tratados con 30 </a:t>
            </a:r>
            <a:r>
              <a:rPr lang="es-ES" dirty="0" err="1"/>
              <a:t>mCi</a:t>
            </a:r>
            <a:r>
              <a:rPr lang="es-ES" dirty="0"/>
              <a:t> necesitaron una segunda dosis frente a 4.1% de los que recibieron 100 </a:t>
            </a:r>
            <a:r>
              <a:rPr lang="es-ES" dirty="0" err="1"/>
              <a:t>mCi</a:t>
            </a:r>
            <a:r>
              <a:rPr lang="es-ES" dirty="0"/>
              <a:t>
Reactivación de las metástasis en situaciones de descenso de la inmunidad. Consideración de diferencias geográficas: obesidad , diabetes</a:t>
            </a:r>
          </a:p>
          <a:p>
            <a:pPr fontAlgn="auto">
              <a:lnSpc>
                <a:spcPct val="90000"/>
              </a:lnSpc>
              <a:spcBef>
                <a:spcPts val="0"/>
              </a:spcBef>
              <a:spcAft>
                <a:spcPts val="0"/>
              </a:spcAft>
              <a:defRPr/>
            </a:pPr>
            <a:r>
              <a:rPr lang="es-ES" dirty="0"/>
              <a:t>
Considerar el tamaño &lt;2 cm (</a:t>
            </a:r>
            <a:r>
              <a:rPr lang="es-ES" dirty="0" err="1"/>
              <a:t>Nx</a:t>
            </a:r>
            <a:r>
              <a:rPr lang="es-ES" dirty="0"/>
              <a:t>) para baja dosis (?)</a:t>
            </a:r>
          </a:p>
          <a:p>
            <a:pPr fontAlgn="auto">
              <a:lnSpc>
                <a:spcPct val="90000"/>
              </a:lnSpc>
              <a:spcBef>
                <a:spcPts val="0"/>
              </a:spcBef>
              <a:spcAft>
                <a:spcPts val="0"/>
              </a:spcAft>
              <a:defRPr/>
            </a:pPr>
            <a:r>
              <a:rPr lang="es-ES" dirty="0"/>
              <a:t>
</a:t>
            </a:r>
            <a:r>
              <a:rPr lang="es-ES" dirty="0" err="1"/>
              <a:t>Avram</a:t>
            </a:r>
            <a:r>
              <a:rPr lang="es-ES" dirty="0"/>
              <a:t> (2013): 57% </a:t>
            </a:r>
            <a:r>
              <a:rPr lang="es-ES" dirty="0" err="1"/>
              <a:t>tm</a:t>
            </a:r>
            <a:r>
              <a:rPr lang="es-ES" dirty="0"/>
              <a:t> </a:t>
            </a:r>
            <a:r>
              <a:rPr lang="es-ES" u="sng" dirty="0"/>
              <a:t>&lt; </a:t>
            </a:r>
            <a:r>
              <a:rPr lang="es-ES" dirty="0"/>
              <a:t>1cm,  </a:t>
            </a:r>
            <a:r>
              <a:rPr lang="es-ES" dirty="0" err="1"/>
              <a:t>mts</a:t>
            </a:r>
            <a:r>
              <a:rPr lang="es-ES" dirty="0"/>
              <a:t> ganglionar</a:t>
            </a:r>
          </a:p>
          <a:p>
            <a:pPr fontAlgn="auto">
              <a:lnSpc>
                <a:spcPct val="90000"/>
              </a:lnSpc>
              <a:spcBef>
                <a:spcPts val="0"/>
              </a:spcBef>
              <a:spcAft>
                <a:spcPts val="0"/>
              </a:spcAft>
              <a:defRPr/>
            </a:pPr>
            <a:r>
              <a:rPr lang="es-ES" dirty="0"/>
              <a:t>
Meta-análisis (</a:t>
            </a:r>
            <a:r>
              <a:rPr lang="es-ES" dirty="0" err="1"/>
              <a:t>Doi</a:t>
            </a:r>
            <a:r>
              <a:rPr lang="es-ES" dirty="0"/>
              <a:t> 2007): disminución recurrencia con dosis altas</a:t>
            </a:r>
          </a:p>
          <a:p>
            <a:pPr algn="ctr" fontAlgn="auto">
              <a:lnSpc>
                <a:spcPct val="90000"/>
              </a:lnSpc>
              <a:spcBef>
                <a:spcPts val="0"/>
              </a:spcBef>
              <a:spcAft>
                <a:spcPts val="0"/>
              </a:spcAft>
              <a:defRPr/>
            </a:pPr>
            <a:r>
              <a:rPr lang="es-ES" dirty="0"/>
              <a:t>
</a:t>
            </a:r>
            <a:r>
              <a:rPr lang="es-ES" sz="2400" dirty="0" err="1"/>
              <a:t>Tuttle</a:t>
            </a:r>
            <a:r>
              <a:rPr lang="es-ES" sz="2400" dirty="0"/>
              <a:t> (2010): </a:t>
            </a:r>
            <a:r>
              <a:rPr lang="es-ES" sz="2400" b="1" dirty="0"/>
              <a:t>22% </a:t>
            </a:r>
            <a:r>
              <a:rPr lang="es-ES" sz="2400" dirty="0"/>
              <a:t>de los pacientes con CDT sin enfermedad residual conocida </a:t>
            </a:r>
            <a:r>
              <a:rPr lang="es-ES" sz="2400" dirty="0" err="1"/>
              <a:t>postcirugía</a:t>
            </a:r>
            <a:r>
              <a:rPr lang="es-ES" sz="2400" dirty="0"/>
              <a:t>, mostraron enfermedad regional y/o a distancia en el rastreo post-tratamiento 131I.</a:t>
            </a:r>
            <a:r>
              <a:rPr lang="es-ES" dirty="0"/>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31913" y="404813"/>
            <a:ext cx="6369050" cy="1008062"/>
          </a:xfrm>
          <a:prstGeom prst="rect">
            <a:avLst/>
          </a:prstGeom>
        </p:spPr>
        <p:style>
          <a:lnRef idx="1">
            <a:schemeClr val="accent6"/>
          </a:lnRef>
          <a:fillRef idx="2">
            <a:schemeClr val="accent6"/>
          </a:fillRef>
          <a:effectRef idx="1">
            <a:schemeClr val="accent6"/>
          </a:effectRef>
          <a:fontRef idx="minor">
            <a:schemeClr val="dk1"/>
          </a:fontRef>
        </p:style>
      </p:pic>
      <p:pic>
        <p:nvPicPr>
          <p:cNvPr id="3" name="Imagen 2"/>
          <p:cNvPicPr>
            <a:picLocks noChangeAspect="1"/>
          </p:cNvPicPr>
          <p:nvPr/>
        </p:nvPicPr>
        <p:blipFill>
          <a:blip r:embed="rId3"/>
          <a:stretch>
            <a:fillRect/>
          </a:stretch>
        </p:blipFill>
        <p:spPr>
          <a:xfrm>
            <a:off x="0" y="1557338"/>
            <a:ext cx="4281488" cy="2735262"/>
          </a:xfrm>
          <a:prstGeom prst="rect">
            <a:avLst/>
          </a:prstGeom>
        </p:spPr>
        <p:style>
          <a:lnRef idx="1">
            <a:schemeClr val="accent1"/>
          </a:lnRef>
          <a:fillRef idx="2">
            <a:schemeClr val="accent1"/>
          </a:fillRef>
          <a:effectRef idx="1">
            <a:schemeClr val="accent1"/>
          </a:effectRef>
          <a:fontRef idx="minor">
            <a:schemeClr val="dk1"/>
          </a:fontRef>
        </p:style>
      </p:pic>
      <p:pic>
        <p:nvPicPr>
          <p:cNvPr id="78851"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052513"/>
            <a:ext cx="2117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2" name="Agrupar 21"/>
          <p:cNvGrpSpPr>
            <a:grpSpLocks/>
          </p:cNvGrpSpPr>
          <p:nvPr/>
        </p:nvGrpSpPr>
        <p:grpSpPr bwMode="auto">
          <a:xfrm>
            <a:off x="2484438" y="4437063"/>
            <a:ext cx="4465637" cy="2160587"/>
            <a:chOff x="2483768" y="4437112"/>
            <a:chExt cx="4466937" cy="2160240"/>
          </a:xfrm>
        </p:grpSpPr>
        <p:pic>
          <p:nvPicPr>
            <p:cNvPr id="5" name="Imagen 4"/>
            <p:cNvPicPr>
              <a:picLocks noChangeAspect="1"/>
            </p:cNvPicPr>
            <p:nvPr/>
          </p:nvPicPr>
          <p:blipFill>
            <a:blip r:embed="rId5"/>
            <a:stretch>
              <a:fillRect/>
            </a:stretch>
          </p:blipFill>
          <p:spPr>
            <a:xfrm>
              <a:off x="2483768" y="4437112"/>
              <a:ext cx="4466937" cy="2160240"/>
            </a:xfrm>
            <a:prstGeom prst="rect">
              <a:avLst/>
            </a:prstGeom>
          </p:spPr>
          <p:style>
            <a:lnRef idx="1">
              <a:schemeClr val="accent1"/>
            </a:lnRef>
            <a:fillRef idx="2">
              <a:schemeClr val="accent1"/>
            </a:fillRef>
            <a:effectRef idx="1">
              <a:schemeClr val="accent1"/>
            </a:effectRef>
            <a:fontRef idx="minor">
              <a:schemeClr val="dk1"/>
            </a:fontRef>
          </p:style>
        </p:pic>
        <p:cxnSp>
          <p:nvCxnSpPr>
            <p:cNvPr id="7" name="Conector recto 6"/>
            <p:cNvCxnSpPr/>
            <p:nvPr/>
          </p:nvCxnSpPr>
          <p:spPr>
            <a:xfrm>
              <a:off x="5940761" y="5013281"/>
              <a:ext cx="71934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ector recto 12"/>
            <p:cNvCxnSpPr/>
            <p:nvPr/>
          </p:nvCxnSpPr>
          <p:spPr>
            <a:xfrm>
              <a:off x="5724798" y="5949756"/>
              <a:ext cx="9353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ector recto 14"/>
            <p:cNvCxnSpPr/>
            <p:nvPr/>
          </p:nvCxnSpPr>
          <p:spPr>
            <a:xfrm>
              <a:off x="3347619" y="5733891"/>
              <a:ext cx="33124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a:off x="2699731" y="5949756"/>
              <a:ext cx="57643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3" name="Imagen 22"/>
          <p:cNvPicPr>
            <a:picLocks noChangeAspect="1"/>
          </p:cNvPicPr>
          <p:nvPr/>
        </p:nvPicPr>
        <p:blipFill>
          <a:blip r:embed="rId6"/>
          <a:stretch>
            <a:fillRect/>
          </a:stretch>
        </p:blipFill>
        <p:spPr>
          <a:xfrm>
            <a:off x="4427538" y="1773238"/>
            <a:ext cx="4360862" cy="1943100"/>
          </a:xfrm>
          <a:prstGeom prst="rect">
            <a:avLst/>
          </a:prstGeom>
        </p:spPr>
        <p:style>
          <a:lnRef idx="1">
            <a:schemeClr val="accent6"/>
          </a:lnRef>
          <a:fillRef idx="2">
            <a:schemeClr val="accent6"/>
          </a:fillRef>
          <a:effectRef idx="1">
            <a:schemeClr val="accent6"/>
          </a:effectRef>
          <a:fontRef idx="minor">
            <a:schemeClr val="dk1"/>
          </a:fontRef>
        </p:style>
      </p:pic>
      <p:cxnSp>
        <p:nvCxnSpPr>
          <p:cNvPr id="25" name="Conector recto 24"/>
          <p:cNvCxnSpPr/>
          <p:nvPr/>
        </p:nvCxnSpPr>
        <p:spPr>
          <a:xfrm>
            <a:off x="2411413" y="2924175"/>
            <a:ext cx="17287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9750" y="115888"/>
            <a:ext cx="7337425" cy="1308100"/>
          </a:xfrm>
          <a:prstGeom prst="rect">
            <a:avLst/>
          </a:prstGeom>
        </p:spPr>
        <p:style>
          <a:lnRef idx="1">
            <a:schemeClr val="accent1"/>
          </a:lnRef>
          <a:fillRef idx="2">
            <a:schemeClr val="accent1"/>
          </a:fillRef>
          <a:effectRef idx="1">
            <a:schemeClr val="accent1"/>
          </a:effectRef>
          <a:fontRef idx="minor">
            <a:schemeClr val="dk1"/>
          </a:fontRef>
        </p:style>
      </p:pic>
      <p:pic>
        <p:nvPicPr>
          <p:cNvPr id="7987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052513"/>
            <a:ext cx="1295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052513"/>
            <a:ext cx="1079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5"/>
          <a:stretch>
            <a:fillRect/>
          </a:stretch>
        </p:blipFill>
        <p:spPr>
          <a:xfrm>
            <a:off x="1908175" y="2420938"/>
            <a:ext cx="5616575" cy="3111500"/>
          </a:xfrm>
          <a:prstGeom prst="rect">
            <a:avLst/>
          </a:prstGeom>
        </p:spPr>
        <p:style>
          <a:lnRef idx="1">
            <a:schemeClr val="accent6"/>
          </a:lnRef>
          <a:fillRef idx="2">
            <a:schemeClr val="accent6"/>
          </a:fillRef>
          <a:effectRef idx="1">
            <a:schemeClr val="accent6"/>
          </a:effectRef>
          <a:fontRef idx="minor">
            <a:schemeClr val="dk1"/>
          </a:fontRef>
        </p:style>
      </p:pic>
      <p:pic>
        <p:nvPicPr>
          <p:cNvPr id="3" name="Imagen 2"/>
          <p:cNvPicPr>
            <a:picLocks noChangeAspect="1"/>
          </p:cNvPicPr>
          <p:nvPr/>
        </p:nvPicPr>
        <p:blipFill>
          <a:blip r:embed="rId6"/>
          <a:stretch>
            <a:fillRect/>
          </a:stretch>
        </p:blipFill>
        <p:spPr>
          <a:xfrm>
            <a:off x="539750" y="1484313"/>
            <a:ext cx="7313612" cy="792162"/>
          </a:xfrm>
          <a:prstGeom prst="rect">
            <a:avLst/>
          </a:prstGeom>
        </p:spPr>
        <p:style>
          <a:lnRef idx="1">
            <a:schemeClr val="accent2"/>
          </a:lnRef>
          <a:fillRef idx="2">
            <a:schemeClr val="accent2"/>
          </a:fillRef>
          <a:effectRef idx="1">
            <a:schemeClr val="accent2"/>
          </a:effectRef>
          <a:fontRef idx="minor">
            <a:schemeClr val="dk1"/>
          </a:fontRef>
        </p:style>
      </p:pic>
      <p:pic>
        <p:nvPicPr>
          <p:cNvPr id="4" name="Imagen 3"/>
          <p:cNvPicPr>
            <a:picLocks noChangeAspect="1"/>
          </p:cNvPicPr>
          <p:nvPr/>
        </p:nvPicPr>
        <p:blipFill>
          <a:blip r:embed="rId7"/>
          <a:stretch>
            <a:fillRect/>
          </a:stretch>
        </p:blipFill>
        <p:spPr>
          <a:xfrm>
            <a:off x="539750" y="5732463"/>
            <a:ext cx="8310563" cy="919162"/>
          </a:xfrm>
          <a:prstGeom prst="rect">
            <a:avLst/>
          </a:prstGeom>
        </p:spPr>
        <p:style>
          <a:lnRef idx="1">
            <a:schemeClr val="accent2"/>
          </a:lnRef>
          <a:fillRef idx="2">
            <a:schemeClr val="accent2"/>
          </a:fillRef>
          <a:effectRef idx="1">
            <a:schemeClr val="accent2"/>
          </a:effectRef>
          <a:fontRef idx="minor">
            <a:schemeClr val="dk1"/>
          </a:fontRef>
        </p:style>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352425"/>
            <a:ext cx="7669212"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7251200" y="2293794"/>
            <a:ext cx="600575" cy="584776"/>
          </a:xfrm>
          <a:prstGeom prst="rect">
            <a:avLst/>
          </a:prstGeom>
          <a:noFill/>
        </p:spPr>
        <p:txBody>
          <a:bodyPr wrap="square" rtlCol="0">
            <a:spAutoFit/>
          </a:bodyPr>
          <a:lstStyle/>
          <a:p>
            <a:r>
              <a:rPr lang="es-ES" sz="3200" b="1" dirty="0" smtClean="0"/>
              <a:t>??</a:t>
            </a:r>
            <a:endParaRPr lang="es-ES" sz="3200"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8688" y="3092320"/>
            <a:ext cx="7480300" cy="3595688"/>
          </a:xfrm>
          <a:prstGeom prst="rect">
            <a:avLst/>
          </a:prstGeom>
          <a:ln/>
        </p:spPr>
        <p:style>
          <a:lnRef idx="2">
            <a:schemeClr val="dk1"/>
          </a:lnRef>
          <a:fillRef idx="1">
            <a:schemeClr val="lt1"/>
          </a:fillRef>
          <a:effectRef idx="0">
            <a:schemeClr val="dk1"/>
          </a:effectRef>
          <a:fontRef idx="minor">
            <a:schemeClr val="dk1"/>
          </a:fontRef>
        </p:style>
      </p:pic>
      <p:pic>
        <p:nvPicPr>
          <p:cNvPr id="21507"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1296" y="3261298"/>
            <a:ext cx="2057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2146317" y="476250"/>
            <a:ext cx="4699683" cy="646331"/>
          </a:xfrm>
          <a:prstGeom prst="rect">
            <a:avLst/>
          </a:prstGeom>
          <a:ln w="57150" cmpd="sng"/>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s-ES" sz="3600" i="1" dirty="0" err="1" smtClean="0"/>
              <a:t>Sobrediagnóstico</a:t>
            </a:r>
            <a:endParaRPr lang="es-ES" sz="3600" i="1" dirty="0"/>
          </a:p>
        </p:txBody>
      </p:sp>
      <p:pic>
        <p:nvPicPr>
          <p:cNvPr id="2" name="Imagen 1"/>
          <p:cNvPicPr>
            <a:picLocks noChangeAspect="1"/>
          </p:cNvPicPr>
          <p:nvPr/>
        </p:nvPicPr>
        <p:blipFill>
          <a:blip r:embed="rId4"/>
          <a:stretch>
            <a:fillRect/>
          </a:stretch>
        </p:blipFill>
        <p:spPr>
          <a:xfrm>
            <a:off x="275674" y="220290"/>
            <a:ext cx="1761233" cy="2057120"/>
          </a:xfrm>
          <a:prstGeom prst="rect">
            <a:avLst/>
          </a:prstGeom>
        </p:spPr>
      </p:pic>
      <p:sp>
        <p:nvSpPr>
          <p:cNvPr id="3" name="Rectángulo 2"/>
          <p:cNvSpPr/>
          <p:nvPr/>
        </p:nvSpPr>
        <p:spPr>
          <a:xfrm>
            <a:off x="2522292" y="1530022"/>
            <a:ext cx="4572000" cy="923330"/>
          </a:xfrm>
          <a:prstGeom prst="rect">
            <a:avLst/>
          </a:prstGeom>
          <a:ln w="57150" cmpd="sng"/>
        </p:spPr>
        <p:style>
          <a:lnRef idx="2">
            <a:schemeClr val="accent3"/>
          </a:lnRef>
          <a:fillRef idx="1">
            <a:schemeClr val="lt1"/>
          </a:fillRef>
          <a:effectRef idx="0">
            <a:schemeClr val="accent3"/>
          </a:effectRef>
          <a:fontRef idx="minor">
            <a:schemeClr val="dk1"/>
          </a:fontRef>
        </p:style>
        <p:txBody>
          <a:bodyPr>
            <a:spAutoFit/>
          </a:bodyPr>
          <a:lstStyle/>
          <a:p>
            <a:r>
              <a:rPr lang="es-ES" dirty="0" smtClean="0"/>
              <a:t>El </a:t>
            </a:r>
            <a:r>
              <a:rPr lang="es-ES" dirty="0" err="1" smtClean="0"/>
              <a:t>sobrediagnóstico</a:t>
            </a:r>
            <a:r>
              <a:rPr lang="es-ES" dirty="0" smtClean="0"/>
              <a:t> es diagnosticar una "enfermedad" que nunca causará síntomas o la muerte del paciente</a:t>
            </a:r>
            <a:endParaRPr lang="es-E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4"/>
          <p:cNvSpPr>
            <a:spLocks noChangeArrowheads="1"/>
          </p:cNvSpPr>
          <p:nvPr/>
        </p:nvSpPr>
        <p:spPr bwMode="auto">
          <a:xfrm>
            <a:off x="118146" y="620713"/>
            <a:ext cx="79846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ES" sz="2800" b="1" dirty="0"/>
              <a:t>VALORACIÓN DINÁMICA DEL RIESGO DE RECIDIVA</a:t>
            </a:r>
          </a:p>
          <a:p>
            <a:pPr algn="ctr"/>
            <a:r>
              <a:rPr lang="es-ES" sz="2400" b="1" dirty="0"/>
              <a:t>(</a:t>
            </a:r>
            <a:r>
              <a:rPr lang="es-ES" sz="2400" b="1" dirty="0" err="1"/>
              <a:t>Tuttle</a:t>
            </a:r>
            <a:r>
              <a:rPr lang="es-ES" sz="2400" b="1" dirty="0"/>
              <a:t> et al. </a:t>
            </a:r>
            <a:r>
              <a:rPr lang="es-ES" sz="2400" b="1" dirty="0" err="1"/>
              <a:t>Thyroid</a:t>
            </a:r>
            <a:r>
              <a:rPr lang="es-ES" sz="2400" b="1" dirty="0"/>
              <a:t> 2010;20:1341)</a:t>
            </a:r>
            <a:endParaRPr lang="es-ES_tradnl" sz="2400" b="1" dirty="0"/>
          </a:p>
        </p:txBody>
      </p:sp>
      <p:sp>
        <p:nvSpPr>
          <p:cNvPr id="187395" name="Rectangle 3"/>
          <p:cNvSpPr>
            <a:spLocks noChangeArrowheads="1"/>
          </p:cNvSpPr>
          <p:nvPr/>
        </p:nvSpPr>
        <p:spPr bwMode="auto">
          <a:xfrm>
            <a:off x="468313" y="1890713"/>
            <a:ext cx="82804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0000CC"/>
              </a:buClr>
              <a:buSzPct val="125000"/>
            </a:pPr>
            <a:r>
              <a:rPr lang="es-ES" altLang="ko-KR" sz="2800" b="1">
                <a:solidFill>
                  <a:srgbClr val="0000CC"/>
                </a:solidFill>
              </a:rPr>
              <a:t>La respuesta al tratamiento en los 2 años iniciales modifica el riesgo de recidiva</a:t>
            </a:r>
            <a:endParaRPr lang="es-ES" altLang="ko-KR" sz="2800">
              <a:solidFill>
                <a:srgbClr val="0000CC"/>
              </a:solidFill>
            </a:endParaRPr>
          </a:p>
        </p:txBody>
      </p:sp>
      <p:graphicFrame>
        <p:nvGraphicFramePr>
          <p:cNvPr id="175150" name="Group 46"/>
          <p:cNvGraphicFramePr>
            <a:graphicFrameLocks noGrp="1"/>
          </p:cNvGraphicFramePr>
          <p:nvPr>
            <p:extLst>
              <p:ext uri="{D42A27DB-BD31-4B8C-83A1-F6EECF244321}">
                <p14:modId xmlns:p14="http://schemas.microsoft.com/office/powerpoint/2010/main" val="552415545"/>
              </p:ext>
            </p:extLst>
          </p:nvPr>
        </p:nvGraphicFramePr>
        <p:xfrm>
          <a:off x="827088" y="3068638"/>
          <a:ext cx="7127875" cy="2782887"/>
        </p:xfrm>
        <a:graphic>
          <a:graphicData uri="http://schemas.openxmlformats.org/drawingml/2006/table">
            <a:tbl>
              <a:tblPr/>
              <a:tblGrid>
                <a:gridCol w="1524000"/>
                <a:gridCol w="1524000"/>
                <a:gridCol w="1992312"/>
                <a:gridCol w="2087563"/>
              </a:tblGrid>
              <a:tr h="1030247">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Riesgo</a:t>
                      </a:r>
                    </a:p>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recidiva</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inicial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Respuesta excelente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Respuesta incompleta</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3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Bajo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822"/>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13%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631839">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medio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822"/>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18%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41%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55246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a:ln>
                            <a:noFill/>
                          </a:ln>
                          <a:solidFill>
                            <a:schemeClr val="tx1"/>
                          </a:solidFill>
                          <a:effectLst/>
                          <a:latin typeface="Calibri" charset="0"/>
                          <a:ea typeface="ＭＳ Ｐゴシック" charset="0"/>
                          <a:cs typeface="ＭＳ Ｐゴシック" charset="0"/>
                        </a:rPr>
                        <a:t>alto</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822"/>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66%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14%</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s-ES" sz="2800" b="0" i="0" u="none" strike="noStrike" cap="none" normalizeH="0" baseline="0" dirty="0">
                          <a:ln>
                            <a:noFill/>
                          </a:ln>
                          <a:solidFill>
                            <a:schemeClr val="tx1"/>
                          </a:solidFill>
                          <a:effectLst/>
                          <a:latin typeface="Calibri" charset="0"/>
                          <a:ea typeface="ＭＳ Ｐゴシック" charset="0"/>
                          <a:cs typeface="ＭＳ Ｐゴシック" charset="0"/>
                        </a:rPr>
                        <a:t>79%</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pic>
        <p:nvPicPr>
          <p:cNvPr id="2" name="Imagen 1"/>
          <p:cNvPicPr>
            <a:picLocks noChangeAspect="1"/>
          </p:cNvPicPr>
          <p:nvPr/>
        </p:nvPicPr>
        <p:blipFill>
          <a:blip r:embed="rId3"/>
          <a:stretch>
            <a:fillRect/>
          </a:stretch>
        </p:blipFill>
        <p:spPr>
          <a:xfrm>
            <a:off x="5577135" y="3176927"/>
            <a:ext cx="3141848" cy="2439553"/>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ctrTitle" idx="4294967295"/>
          </p:nvPr>
        </p:nvSpPr>
        <p:spPr bwMode="auto">
          <a:xfrm>
            <a:off x="2114550" y="419100"/>
            <a:ext cx="4648200" cy="8763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ja-JP" altLang="es-ES">
                <a:latin typeface="Calibri" charset="0"/>
              </a:rPr>
              <a:t>“</a:t>
            </a:r>
            <a:r>
              <a:rPr lang="es-ES">
                <a:latin typeface="Calibri" charset="0"/>
              </a:rPr>
              <a:t>El encierro</a:t>
            </a:r>
            <a:r>
              <a:rPr lang="ja-JP" altLang="es-ES">
                <a:latin typeface="Calibri" charset="0"/>
              </a:rPr>
              <a:t>”</a:t>
            </a:r>
            <a:endParaRPr lang="es-ES">
              <a:latin typeface="Calibri" charset="0"/>
            </a:endParaRPr>
          </a:p>
        </p:txBody>
      </p:sp>
      <p:pic>
        <p:nvPicPr>
          <p:cNvPr id="2" name="Andrew Bird - Pum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5149" y="1417930"/>
            <a:ext cx="812800" cy="812800"/>
          </a:xfrm>
          <a:prstGeom prst="rect">
            <a:avLst/>
          </a:prstGeom>
        </p:spPr>
      </p:pic>
      <p:pic>
        <p:nvPicPr>
          <p:cNvPr id="3" name="Imagen 2"/>
          <p:cNvPicPr>
            <a:picLocks noChangeAspect="1"/>
          </p:cNvPicPr>
          <p:nvPr/>
        </p:nvPicPr>
        <p:blipFill>
          <a:blip r:embed="rId5"/>
          <a:stretch>
            <a:fillRect/>
          </a:stretch>
        </p:blipFill>
        <p:spPr>
          <a:xfrm>
            <a:off x="2923727" y="2526069"/>
            <a:ext cx="5829300" cy="3822700"/>
          </a:xfrm>
          <a:prstGeom prst="rect">
            <a:avLst/>
          </a:prstGeom>
        </p:spPr>
      </p:pic>
      <p:sp>
        <p:nvSpPr>
          <p:cNvPr id="4" name="Rectángulo 3"/>
          <p:cNvSpPr/>
          <p:nvPr/>
        </p:nvSpPr>
        <p:spPr>
          <a:xfrm>
            <a:off x="281908" y="6348769"/>
            <a:ext cx="2003035" cy="369332"/>
          </a:xfrm>
          <a:prstGeom prst="rect">
            <a:avLst/>
          </a:prstGeom>
        </p:spPr>
        <p:txBody>
          <a:bodyPr wrap="none">
            <a:spAutoFit/>
          </a:bodyPr>
          <a:lstStyle/>
          <a:p>
            <a:r>
              <a:rPr lang="es-ES" dirty="0" smtClean="0"/>
              <a:t>Andrew </a:t>
            </a:r>
            <a:r>
              <a:rPr lang="es-ES" dirty="0" err="1" smtClean="0"/>
              <a:t>Bird</a:t>
            </a:r>
            <a:r>
              <a:rPr lang="es-ES" dirty="0" smtClean="0"/>
              <a:t>: Puma</a:t>
            </a:r>
            <a:endParaRPr lang="es-ES"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a:off x="846502" y="285494"/>
            <a:ext cx="6704989" cy="6463309"/>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wrap="square">
            <a:spAutoFit/>
          </a:bodyPr>
          <a:lstStyle/>
          <a:p>
            <a:pPr>
              <a:defRPr/>
            </a:pPr>
            <a:r>
              <a:rPr lang="es-ES" b="1" dirty="0">
                <a:solidFill>
                  <a:srgbClr val="000000"/>
                </a:solidFill>
                <a:cs typeface="+mn-cs"/>
              </a:rPr>
              <a:t>DOSIS DE EXPOSICIÓN A RADIACIONES IONIZANTES</a:t>
            </a:r>
          </a:p>
          <a:p>
            <a:pPr>
              <a:defRPr/>
            </a:pPr>
            <a:endParaRPr lang="es-ES" dirty="0">
              <a:solidFill>
                <a:srgbClr val="000000"/>
              </a:solidFill>
              <a:cs typeface="+mn-cs"/>
            </a:endParaRPr>
          </a:p>
          <a:p>
            <a:pPr>
              <a:defRPr/>
            </a:pPr>
            <a:r>
              <a:rPr lang="es-ES" b="1" dirty="0">
                <a:solidFill>
                  <a:srgbClr val="000000"/>
                </a:solidFill>
                <a:cs typeface="+mn-cs"/>
              </a:rPr>
              <a:t>a. Para personal profesionalmente expuesto:</a:t>
            </a:r>
          </a:p>
          <a:p>
            <a:pPr>
              <a:buFont typeface="Arial" charset="0"/>
              <a:buChar char="•"/>
              <a:defRPr/>
            </a:pPr>
            <a:r>
              <a:rPr lang="es-ES" dirty="0">
                <a:solidFill>
                  <a:srgbClr val="000000"/>
                </a:solidFill>
                <a:cs typeface="+mn-cs"/>
              </a:rPr>
              <a:t>Límite anual de dosis efectiva: 100 </a:t>
            </a:r>
            <a:r>
              <a:rPr lang="es-ES" dirty="0" err="1">
                <a:solidFill>
                  <a:srgbClr val="000000"/>
                </a:solidFill>
                <a:cs typeface="+mn-cs"/>
              </a:rPr>
              <a:t>mSv</a:t>
            </a:r>
            <a:r>
              <a:rPr lang="es-ES" dirty="0">
                <a:solidFill>
                  <a:srgbClr val="000000"/>
                </a:solidFill>
                <a:cs typeface="+mn-cs"/>
              </a:rPr>
              <a:t> acumulados en 5 años consecutivos; en 1 año &lt; 50 </a:t>
            </a:r>
            <a:r>
              <a:rPr lang="es-ES" dirty="0" err="1">
                <a:solidFill>
                  <a:srgbClr val="000000"/>
                </a:solidFill>
                <a:cs typeface="+mn-cs"/>
              </a:rPr>
              <a:t>mSv</a:t>
            </a:r>
            <a:r>
              <a:rPr lang="es-ES" dirty="0">
                <a:solidFill>
                  <a:srgbClr val="000000"/>
                </a:solidFill>
                <a:cs typeface="+mn-cs"/>
              </a:rPr>
              <a:t>.</a:t>
            </a:r>
          </a:p>
          <a:p>
            <a:pPr>
              <a:buFont typeface="Arial" charset="0"/>
              <a:buChar char="•"/>
              <a:defRPr/>
            </a:pPr>
            <a:r>
              <a:rPr lang="es-ES" dirty="0">
                <a:solidFill>
                  <a:srgbClr val="000000"/>
                </a:solidFill>
                <a:cs typeface="+mn-cs"/>
              </a:rPr>
              <a:t>Límites anuales de dosis al cristalino: 150 </a:t>
            </a:r>
            <a:r>
              <a:rPr lang="es-ES" dirty="0" err="1">
                <a:solidFill>
                  <a:srgbClr val="000000"/>
                </a:solidFill>
                <a:cs typeface="+mn-cs"/>
              </a:rPr>
              <a:t>mSv</a:t>
            </a:r>
            <a:r>
              <a:rPr lang="es-ES" dirty="0">
                <a:solidFill>
                  <a:srgbClr val="000000"/>
                </a:solidFill>
                <a:cs typeface="+mn-cs"/>
              </a:rPr>
              <a:t>.</a:t>
            </a:r>
          </a:p>
          <a:p>
            <a:pPr>
              <a:buFont typeface="Arial" charset="0"/>
              <a:buChar char="•"/>
              <a:defRPr/>
            </a:pPr>
            <a:r>
              <a:rPr lang="es-ES" dirty="0">
                <a:solidFill>
                  <a:srgbClr val="000000"/>
                </a:solidFill>
                <a:cs typeface="+mn-cs"/>
              </a:rPr>
              <a:t>Límite anual de dosis para la piel: 500 </a:t>
            </a:r>
            <a:r>
              <a:rPr lang="es-ES" dirty="0" err="1">
                <a:solidFill>
                  <a:srgbClr val="000000"/>
                </a:solidFill>
                <a:cs typeface="+mn-cs"/>
              </a:rPr>
              <a:t>mSv</a:t>
            </a:r>
            <a:r>
              <a:rPr lang="es-ES" dirty="0">
                <a:solidFill>
                  <a:srgbClr val="000000"/>
                </a:solidFill>
                <a:cs typeface="+mn-cs"/>
              </a:rPr>
              <a:t>.</a:t>
            </a:r>
          </a:p>
          <a:p>
            <a:pPr>
              <a:buFont typeface="Arial" charset="0"/>
              <a:buChar char="•"/>
              <a:defRPr/>
            </a:pPr>
            <a:r>
              <a:rPr lang="es-ES" dirty="0">
                <a:solidFill>
                  <a:srgbClr val="000000"/>
                </a:solidFill>
                <a:cs typeface="+mn-cs"/>
              </a:rPr>
              <a:t>Límite de dosis anual para las manos, antebrazos, pies y tobillos: 500 </a:t>
            </a:r>
            <a:r>
              <a:rPr lang="es-ES" dirty="0" err="1">
                <a:solidFill>
                  <a:srgbClr val="000000"/>
                </a:solidFill>
                <a:cs typeface="+mn-cs"/>
              </a:rPr>
              <a:t>mSv</a:t>
            </a:r>
            <a:r>
              <a:rPr lang="es-ES" dirty="0">
                <a:solidFill>
                  <a:srgbClr val="000000"/>
                </a:solidFill>
                <a:cs typeface="+mn-cs"/>
              </a:rPr>
              <a:t>.</a:t>
            </a:r>
          </a:p>
          <a:p>
            <a:pPr>
              <a:buFont typeface="Arial" charset="0"/>
              <a:buChar char="•"/>
              <a:defRPr/>
            </a:pPr>
            <a:endParaRPr lang="es-ES" dirty="0">
              <a:solidFill>
                <a:srgbClr val="000000"/>
              </a:solidFill>
              <a:cs typeface="+mn-cs"/>
            </a:endParaRPr>
          </a:p>
          <a:p>
            <a:pPr>
              <a:defRPr/>
            </a:pPr>
            <a:r>
              <a:rPr lang="es-ES" b="1" dirty="0">
                <a:solidFill>
                  <a:srgbClr val="000000"/>
                </a:solidFill>
                <a:cs typeface="+mn-cs"/>
              </a:rPr>
              <a:t>b. Límites de dosis a estudiantes que vayan a dedicarse a una profesión que implique exposición a las radiaciones ionizantes o que deban manejar fuentes por razón de sus estudios:</a:t>
            </a:r>
          </a:p>
          <a:p>
            <a:pPr>
              <a:buFont typeface="Arial" charset="0"/>
              <a:buChar char="•"/>
              <a:defRPr/>
            </a:pPr>
            <a:r>
              <a:rPr lang="es-ES" dirty="0">
                <a:solidFill>
                  <a:srgbClr val="000000"/>
                </a:solidFill>
                <a:cs typeface="+mn-cs"/>
              </a:rPr>
              <a:t>Si tienen 18 años o más, el límite es igual al del apartado a).</a:t>
            </a:r>
          </a:p>
          <a:p>
            <a:pPr>
              <a:buFont typeface="Arial" charset="0"/>
              <a:buChar char="•"/>
              <a:defRPr/>
            </a:pPr>
            <a:r>
              <a:rPr lang="es-ES" dirty="0">
                <a:solidFill>
                  <a:srgbClr val="000000"/>
                </a:solidFill>
                <a:cs typeface="+mn-cs"/>
              </a:rPr>
              <a:t>Si la edad está entre 16 y 18 años, los límites son 3/10 de los del apartado a).</a:t>
            </a:r>
          </a:p>
          <a:p>
            <a:pPr>
              <a:defRPr/>
            </a:pPr>
            <a:endParaRPr lang="es-ES" dirty="0">
              <a:solidFill>
                <a:srgbClr val="000000"/>
              </a:solidFill>
              <a:cs typeface="+mn-cs"/>
            </a:endParaRPr>
          </a:p>
          <a:p>
            <a:pPr>
              <a:defRPr/>
            </a:pPr>
            <a:r>
              <a:rPr lang="es-ES" b="1" dirty="0">
                <a:solidFill>
                  <a:srgbClr val="000000"/>
                </a:solidFill>
                <a:cs typeface="+mn-cs"/>
              </a:rPr>
              <a:t>c. Límites de dosis al público en general:</a:t>
            </a:r>
          </a:p>
          <a:p>
            <a:pPr>
              <a:buFont typeface="Arial" charset="0"/>
              <a:buChar char="•"/>
              <a:defRPr/>
            </a:pPr>
            <a:r>
              <a:rPr lang="es-ES" dirty="0">
                <a:solidFill>
                  <a:srgbClr val="000000"/>
                </a:solidFill>
                <a:cs typeface="+mn-cs"/>
              </a:rPr>
              <a:t>Límite anual de dosis efectiva: 1 </a:t>
            </a:r>
            <a:r>
              <a:rPr lang="es-ES" dirty="0" err="1">
                <a:solidFill>
                  <a:srgbClr val="000000"/>
                </a:solidFill>
                <a:cs typeface="+mn-cs"/>
              </a:rPr>
              <a:t>mSv</a:t>
            </a:r>
            <a:r>
              <a:rPr lang="es-ES" dirty="0">
                <a:solidFill>
                  <a:srgbClr val="000000"/>
                </a:solidFill>
                <a:cs typeface="+mn-cs"/>
              </a:rPr>
              <a:t>; puede autorizarse un valor superior en un año si la media en 5 años es &lt; 1 </a:t>
            </a:r>
            <a:r>
              <a:rPr lang="es-ES" dirty="0" err="1">
                <a:solidFill>
                  <a:srgbClr val="000000"/>
                </a:solidFill>
                <a:cs typeface="+mn-cs"/>
              </a:rPr>
              <a:t>mSv</a:t>
            </a:r>
            <a:r>
              <a:rPr lang="es-ES" dirty="0">
                <a:solidFill>
                  <a:srgbClr val="000000"/>
                </a:solidFill>
                <a:cs typeface="+mn-cs"/>
              </a:rPr>
              <a:t>.</a:t>
            </a:r>
          </a:p>
          <a:p>
            <a:pPr>
              <a:buFont typeface="Arial" charset="0"/>
              <a:buChar char="•"/>
              <a:defRPr/>
            </a:pPr>
            <a:r>
              <a:rPr lang="es-ES" dirty="0">
                <a:solidFill>
                  <a:srgbClr val="000000"/>
                </a:solidFill>
                <a:cs typeface="+mn-cs"/>
              </a:rPr>
              <a:t>Límite anual de dosis al cristalino: 15 </a:t>
            </a:r>
            <a:r>
              <a:rPr lang="es-ES" dirty="0" err="1">
                <a:solidFill>
                  <a:srgbClr val="000000"/>
                </a:solidFill>
                <a:cs typeface="+mn-cs"/>
              </a:rPr>
              <a:t>mSv</a:t>
            </a:r>
            <a:r>
              <a:rPr lang="es-ES" dirty="0">
                <a:solidFill>
                  <a:srgbClr val="000000"/>
                </a:solidFill>
                <a:cs typeface="+mn-cs"/>
              </a:rPr>
              <a:t>.</a:t>
            </a:r>
          </a:p>
          <a:p>
            <a:pPr>
              <a:buFont typeface="Arial" charset="0"/>
              <a:buChar char="•"/>
              <a:defRPr/>
            </a:pPr>
            <a:r>
              <a:rPr lang="es-ES" dirty="0">
                <a:solidFill>
                  <a:srgbClr val="000000"/>
                </a:solidFill>
                <a:cs typeface="+mn-cs"/>
              </a:rPr>
              <a:t>Límite anual de dosis a la piel: 50 </a:t>
            </a:r>
            <a:r>
              <a:rPr lang="es-ES" dirty="0" err="1">
                <a:solidFill>
                  <a:srgbClr val="000000"/>
                </a:solidFill>
                <a:cs typeface="+mn-cs"/>
              </a:rPr>
              <a:t>mSv</a:t>
            </a:r>
            <a:r>
              <a:rPr lang="es-ES" dirty="0">
                <a:solidFill>
                  <a:srgbClr val="000000"/>
                </a:solidFill>
                <a:cs typeface="+mn-cs"/>
              </a:rPr>
              <a:t>.</a:t>
            </a:r>
          </a:p>
          <a:p>
            <a:pPr>
              <a:buFont typeface="Arial" charset="0"/>
              <a:buChar char="•"/>
              <a:defRPr/>
            </a:pPr>
            <a:r>
              <a:rPr lang="es-ES" dirty="0">
                <a:solidFill>
                  <a:srgbClr val="000000"/>
                </a:solidFill>
                <a:cs typeface="+mn-cs"/>
              </a:rPr>
              <a:t>Límite anual de dosis a las manos, pies y tobillos: 50 </a:t>
            </a:r>
            <a:r>
              <a:rPr lang="es-ES" dirty="0" err="1">
                <a:solidFill>
                  <a:srgbClr val="000000"/>
                </a:solidFill>
                <a:cs typeface="+mn-cs"/>
              </a:rPr>
              <a:t>mSv</a:t>
            </a:r>
            <a:r>
              <a:rPr lang="es-ES" dirty="0">
                <a:solidFill>
                  <a:srgbClr val="000000"/>
                </a:solidFill>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985838"/>
            <a:ext cx="8764587"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9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3717925"/>
            <a:ext cx="7462837"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376466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652588"/>
            <a:ext cx="8721725"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5240161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5694" y="688315"/>
            <a:ext cx="3562564" cy="3562564"/>
          </a:xfrm>
          <a:prstGeom prst="rect">
            <a:avLst/>
          </a:prstGeom>
        </p:spPr>
      </p:pic>
      <p:pic>
        <p:nvPicPr>
          <p:cNvPr id="3"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896" y="3216591"/>
            <a:ext cx="2135188"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5578" y="2432366"/>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29498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740" name="Group 44"/>
          <p:cNvGraphicFramePr>
            <a:graphicFrameLocks noGrp="1"/>
          </p:cNvGraphicFramePr>
          <p:nvPr/>
        </p:nvGraphicFramePr>
        <p:xfrm>
          <a:off x="227013" y="942975"/>
          <a:ext cx="7883525" cy="4054488"/>
        </p:xfrm>
        <a:graphic>
          <a:graphicData uri="http://schemas.openxmlformats.org/drawingml/2006/table">
            <a:tbl>
              <a:tblPr/>
              <a:tblGrid>
                <a:gridCol w="7883525"/>
              </a:tblGrid>
              <a:tr h="7620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4400" b="1" i="0" u="none" strike="noStrike" cap="none" normalizeH="0" baseline="0">
                          <a:ln>
                            <a:noFill/>
                          </a:ln>
                          <a:solidFill>
                            <a:srgbClr val="FFFFFF"/>
                          </a:solidFill>
                          <a:effectLst/>
                          <a:latin typeface="Calibri" charset="0"/>
                          <a:ea typeface="ＭＳ Ｐゴシック" charset="0"/>
                          <a:cs typeface="ＭＳ Ｐゴシック" charset="0"/>
                        </a:rPr>
                        <a:t>Inconvenientes de la ablación</a:t>
                      </a:r>
                    </a:p>
                  </a:txBody>
                  <a:tcPr marL="91451" marR="91451" marT="45735" marB="4573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5793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Necesidad de evitar embarazo (6 meses)</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35" marB="4573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793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Ingreso hospitalario con aislamiento</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35" marB="4573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1066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Necesidad de mantener distancia de seguridad durante un corto periodo de tiempo</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35" marB="4573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1066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Exposición a riesgos del hipotiroidismo o exposición a rhTSH</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35" marB="4573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bl>
          </a:graphicData>
        </a:graphic>
      </p:graphicFrame>
      <p:sp>
        <p:nvSpPr>
          <p:cNvPr id="2" name="Llamada con línea 1 1"/>
          <p:cNvSpPr>
            <a:spLocks/>
          </p:cNvSpPr>
          <p:nvPr/>
        </p:nvSpPr>
        <p:spPr bwMode="auto">
          <a:xfrm>
            <a:off x="7373938" y="635000"/>
            <a:ext cx="1465262" cy="1392238"/>
          </a:xfrm>
          <a:prstGeom prst="borderCallout1">
            <a:avLst>
              <a:gd name="adj1" fmla="val 18750"/>
              <a:gd name="adj2" fmla="val -8333"/>
              <a:gd name="adj3" fmla="val 112500"/>
              <a:gd name="adj4" fmla="val -38333"/>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a:defRPr/>
            </a:pPr>
            <a:r>
              <a:rPr lang="es-ES">
                <a:solidFill>
                  <a:srgbClr val="000000"/>
                </a:solidFill>
                <a:cs typeface="+mn-cs"/>
              </a:rPr>
              <a:t>Roaccutan</a:t>
            </a:r>
          </a:p>
          <a:p>
            <a:pPr algn="ctr">
              <a:defRPr/>
            </a:pPr>
            <a:r>
              <a:rPr lang="es-ES">
                <a:solidFill>
                  <a:srgbClr val="000000"/>
                </a:solidFill>
                <a:cs typeface="+mn-cs"/>
              </a:rPr>
              <a:t>Acné</a:t>
            </a:r>
          </a:p>
          <a:p>
            <a:pPr algn="ctr">
              <a:defRPr/>
            </a:pPr>
            <a:r>
              <a:rPr lang="es-ES">
                <a:solidFill>
                  <a:srgbClr val="000000"/>
                </a:solidFill>
                <a:cs typeface="+mn-cs"/>
              </a:rPr>
              <a:t>teratógeno</a:t>
            </a:r>
          </a:p>
        </p:txBody>
      </p:sp>
      <p:sp>
        <p:nvSpPr>
          <p:cNvPr id="5" name="Llamada con línea 3 4"/>
          <p:cNvSpPr>
            <a:spLocks/>
          </p:cNvSpPr>
          <p:nvPr/>
        </p:nvSpPr>
        <p:spPr bwMode="auto">
          <a:xfrm>
            <a:off x="1690688" y="942975"/>
            <a:ext cx="2057400" cy="1658938"/>
          </a:xfrm>
          <a:prstGeom prst="borderCallout3">
            <a:avLst>
              <a:gd name="adj1" fmla="val 18750"/>
              <a:gd name="adj2" fmla="val -8333"/>
              <a:gd name="adj3" fmla="val 18750"/>
              <a:gd name="adj4" fmla="val -16667"/>
              <a:gd name="adj5" fmla="val 100000"/>
              <a:gd name="adj6" fmla="val -16667"/>
              <a:gd name="adj7" fmla="val 112963"/>
              <a:gd name="adj8" fmla="val -8333"/>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sz="2400" dirty="0">
                <a:solidFill>
                  <a:srgbClr val="000000"/>
                </a:solidFill>
                <a:latin typeface="Calibri"/>
                <a:cs typeface="+mn-cs"/>
              </a:rPr>
              <a:t>Habitaciones individuales</a:t>
            </a:r>
          </a:p>
        </p:txBody>
      </p:sp>
      <p:sp>
        <p:nvSpPr>
          <p:cNvPr id="6" name="Llamada con línea 2 (barra de énfasis) 5"/>
          <p:cNvSpPr>
            <a:spLocks/>
          </p:cNvSpPr>
          <p:nvPr/>
        </p:nvSpPr>
        <p:spPr bwMode="auto">
          <a:xfrm>
            <a:off x="4865688" y="2489200"/>
            <a:ext cx="2436812" cy="1157288"/>
          </a:xfrm>
          <a:prstGeom prst="accentCallout2">
            <a:avLst>
              <a:gd name="adj1" fmla="val 18750"/>
              <a:gd name="adj2" fmla="val -8333"/>
              <a:gd name="adj3" fmla="val 18750"/>
              <a:gd name="adj4" fmla="val -16667"/>
              <a:gd name="adj5" fmla="val 112500"/>
              <a:gd name="adj6" fmla="val -4666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a:defRPr/>
            </a:pPr>
            <a:r>
              <a:rPr lang="es-ES">
                <a:solidFill>
                  <a:srgbClr val="000000"/>
                </a:solidFill>
                <a:cs typeface="+mn-cs"/>
              </a:rPr>
              <a:t>2 metros</a:t>
            </a:r>
          </a:p>
          <a:p>
            <a:pPr algn="ctr">
              <a:defRPr/>
            </a:pPr>
            <a:r>
              <a:rPr lang="es-ES">
                <a:solidFill>
                  <a:srgbClr val="000000"/>
                </a:solidFill>
                <a:cs typeface="+mn-cs"/>
              </a:rPr>
              <a:t>Más cerca??</a:t>
            </a:r>
          </a:p>
        </p:txBody>
      </p:sp>
      <p:sp>
        <p:nvSpPr>
          <p:cNvPr id="7" name="Llamada con línea 1 6"/>
          <p:cNvSpPr>
            <a:spLocks/>
          </p:cNvSpPr>
          <p:nvPr/>
        </p:nvSpPr>
        <p:spPr bwMode="auto">
          <a:xfrm flipH="1">
            <a:off x="584200" y="3902075"/>
            <a:ext cx="2211388" cy="1320800"/>
          </a:xfrm>
          <a:prstGeom prst="borderCallout1">
            <a:avLst>
              <a:gd name="adj1" fmla="val 32903"/>
              <a:gd name="adj2" fmla="val -125"/>
              <a:gd name="adj3" fmla="val 73347"/>
              <a:gd name="adj4" fmla="val -32736"/>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a:defRPr/>
            </a:pPr>
            <a:r>
              <a:rPr lang="es-ES">
                <a:solidFill>
                  <a:srgbClr val="000000"/>
                </a:solidFill>
                <a:cs typeface="+mn-cs"/>
              </a:rPr>
              <a:t>rTSH  ??</a:t>
            </a:r>
          </a:p>
          <a:p>
            <a:pPr algn="ctr">
              <a:defRPr/>
            </a:pPr>
            <a:r>
              <a:rPr lang="es-ES">
                <a:solidFill>
                  <a:srgbClr val="000000"/>
                </a:solidFill>
                <a:cs typeface="+mn-cs"/>
              </a:rPr>
              <a:t>Nauseas cefalea…</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2 CuadroTexto"/>
          <p:cNvSpPr txBox="1">
            <a:spLocks noChangeArrowheads="1"/>
          </p:cNvSpPr>
          <p:nvPr/>
        </p:nvSpPr>
        <p:spPr bwMode="auto">
          <a:xfrm>
            <a:off x="5695950" y="6496050"/>
            <a:ext cx="316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1400">
                <a:latin typeface="Tahoma" charset="0"/>
              </a:rPr>
              <a:t>Lamartina et al. JCEM 2015;100:1748</a:t>
            </a:r>
            <a:endParaRPr lang="es-ES" sz="1400">
              <a:latin typeface="Tahoma" charset="0"/>
            </a:endParaRPr>
          </a:p>
        </p:txBody>
      </p:sp>
      <p:pic>
        <p:nvPicPr>
          <p:cNvPr id="9011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180975"/>
            <a:ext cx="2706688"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1 Tabla"/>
          <p:cNvGraphicFramePr>
            <a:graphicFrameLocks noGrp="1"/>
          </p:cNvGraphicFramePr>
          <p:nvPr/>
        </p:nvGraphicFramePr>
        <p:xfrm>
          <a:off x="2889250" y="68263"/>
          <a:ext cx="6254750" cy="6461280"/>
        </p:xfrm>
        <a:graphic>
          <a:graphicData uri="http://schemas.openxmlformats.org/drawingml/2006/table">
            <a:tbl>
              <a:tblPr/>
              <a:tblGrid>
                <a:gridCol w="3281752"/>
                <a:gridCol w="1516905"/>
                <a:gridCol w="1456093"/>
              </a:tblGrid>
              <a:tr h="7009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a:ln>
                            <a:noFill/>
                          </a:ln>
                          <a:solidFill>
                            <a:srgbClr val="FFFFFF"/>
                          </a:solidFill>
                          <a:effectLst/>
                          <a:latin typeface="Calibri" charset="0"/>
                          <a:ea typeface="ＭＳ Ｐゴシック" charset="0"/>
                        </a:rPr>
                        <a:t>Efecto adverso</a:t>
                      </a:r>
                      <a:endParaRPr kumimoji="0" lang="es-ES" sz="2000" b="1" i="0" u="none" strike="noStrike" cap="none" normalizeH="0" baseline="0" dirty="0">
                        <a:ln>
                          <a:noFill/>
                        </a:ln>
                        <a:solidFill>
                          <a:srgbClr val="FFFFFF"/>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dirty="0">
                          <a:ln>
                            <a:noFill/>
                          </a:ln>
                          <a:solidFill>
                            <a:srgbClr val="FFFFFF"/>
                          </a:solidFill>
                          <a:effectLst/>
                          <a:latin typeface="Calibri" charset="0"/>
                          <a:ea typeface="ＭＳ Ｐゴシック" charset="0"/>
                        </a:rPr>
                        <a:t>Frecuencia</a:t>
                      </a:r>
                      <a:endParaRPr kumimoji="0" lang="es-ES" sz="2000" b="1" i="0" u="none" strike="noStrike" cap="none" normalizeH="0" baseline="0" dirty="0">
                        <a:ln>
                          <a:noFill/>
                        </a:ln>
                        <a:solidFill>
                          <a:srgbClr val="FFFFFF"/>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1" i="0" u="none" strike="noStrike" cap="none" normalizeH="0" baseline="0">
                          <a:ln>
                            <a:noFill/>
                          </a:ln>
                          <a:solidFill>
                            <a:srgbClr val="FFFFFF"/>
                          </a:solidFill>
                          <a:effectLst/>
                          <a:latin typeface="Calibri" charset="0"/>
                          <a:ea typeface="ＭＳ Ｐゴシック" charset="0"/>
                        </a:rPr>
                        <a:t>Actividad (mCi)</a:t>
                      </a:r>
                      <a:endParaRPr kumimoji="0" lang="es-ES" sz="2000" b="1" i="0" u="none" strike="noStrike" cap="none" normalizeH="0" baseline="0">
                        <a:ln>
                          <a:noFill/>
                        </a:ln>
                        <a:solidFill>
                          <a:srgbClr val="FFFFFF"/>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F79646"/>
                    </a:solidFill>
                  </a:tcPr>
                </a:tc>
              </a:tr>
              <a:tr h="640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Inflamación gl. lacrimales, xeroftalmia</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16%</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80-600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Obstrucción lacrimal y epífora</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11%</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80-600</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Conjuntivitis</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23%</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100-1900</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err="1">
                          <a:ln>
                            <a:noFill/>
                          </a:ln>
                          <a:solidFill>
                            <a:srgbClr val="000000"/>
                          </a:solidFill>
                          <a:effectLst/>
                          <a:latin typeface="Calibri" charset="0"/>
                          <a:ea typeface="ＭＳ Ｐゴシック" charset="0"/>
                        </a:rPr>
                        <a:t>Sialadenitis</a:t>
                      </a:r>
                      <a:r>
                        <a:rPr kumimoji="0" lang="es-ES_tradnl" sz="1800" b="0" i="0" u="none" strike="noStrike" cap="none" normalizeH="0" baseline="0" dirty="0">
                          <a:ln>
                            <a:noFill/>
                          </a:ln>
                          <a:solidFill>
                            <a:srgbClr val="000000"/>
                          </a:solidFill>
                          <a:effectLst/>
                          <a:latin typeface="Calibri" charset="0"/>
                          <a:ea typeface="ＭＳ Ｐゴシック" charset="0"/>
                        </a:rPr>
                        <a:t> aguda</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2-67%</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100-1300</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Sialadenitis crónica (xerostomía)</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2-43%</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40-1300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Pérdida olfato y gusto</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2-58%</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100-1300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Dolor nasal, epistaxis</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Raro</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&gt;200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Tiroiditis por radiación</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Raro</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&gt;75</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Náusea</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5-67%</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40-450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Vómitos</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1-15%</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100-450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000000"/>
                          </a:solidFill>
                          <a:effectLst/>
                          <a:latin typeface="Calibri" charset="0"/>
                          <a:ea typeface="ＭＳ Ｐゴシック" charset="0"/>
                        </a:rPr>
                        <a:t>↓ leucocitos</a:t>
                      </a: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64%</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100-1040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000000"/>
                          </a:solidFill>
                          <a:effectLst/>
                          <a:latin typeface="Calibri" charset="0"/>
                          <a:ea typeface="ＭＳ Ｐゴシック" charset="0"/>
                        </a:rPr>
                        <a:t>↓ plaquetas</a:t>
                      </a: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68%</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100-1040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Fallo ovárico transitorio</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8%</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30-1099</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Fallo testicular transitorio</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100%</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30-1335</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E9F1F5"/>
                    </a:solidFill>
                  </a:tcPr>
                </a:tc>
              </a:tr>
              <a:tr h="365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Tumor sólido, leucemia</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a:ln>
                            <a:noFill/>
                          </a:ln>
                          <a:solidFill>
                            <a:srgbClr val="000000"/>
                          </a:solidFill>
                          <a:effectLst/>
                          <a:latin typeface="Calibri" charset="0"/>
                          <a:ea typeface="ＭＳ Ｐゴシック" charset="0"/>
                        </a:rPr>
                        <a:t>Raro</a:t>
                      </a:r>
                      <a:endParaRPr kumimoji="0" lang="es-ES" sz="1800" b="0" i="0" u="none" strike="noStrike" cap="none" normalizeH="0" baseline="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000000"/>
                          </a:solidFill>
                          <a:effectLst/>
                          <a:latin typeface="Calibri" charset="0"/>
                          <a:ea typeface="ＭＳ Ｐゴシック" charset="0"/>
                        </a:rPr>
                        <a:t>54-1500</a:t>
                      </a:r>
                      <a:endParaRPr kumimoji="0" lang="es-ES" sz="1800" b="0" i="0" u="none" strike="noStrike" cap="none" normalizeH="0" baseline="0" dirty="0">
                        <a:ln>
                          <a:noFill/>
                        </a:ln>
                        <a:solidFill>
                          <a:srgbClr val="000000"/>
                        </a:solidFill>
                        <a:effectLst/>
                        <a:latin typeface="Calibri" charset="0"/>
                        <a:ea typeface="ＭＳ Ｐゴシック" charset="0"/>
                      </a:endParaRPr>
                    </a:p>
                  </a:txBody>
                  <a:tcPr marL="91437" marR="91437" marT="45705" marB="45705" horzOverflow="overflow">
                    <a:lnL>
                      <a:noFill/>
                    </a:lnL>
                    <a:lnR>
                      <a:noFill/>
                    </a:lnR>
                    <a:lnT>
                      <a:noFill/>
                    </a:lnT>
                    <a:lnB>
                      <a:noFill/>
                    </a:lnB>
                    <a:lnTlToBr>
                      <a:noFill/>
                    </a:lnTlToBr>
                    <a:lnBlToTr>
                      <a:noFill/>
                    </a:lnBlToTr>
                    <a:solidFill>
                      <a:srgbClr val="D0E3EA"/>
                    </a:solidFill>
                  </a:tcPr>
                </a:tc>
              </a:tr>
            </a:tbl>
          </a:graphicData>
        </a:graphic>
      </p:graphicFrame>
      <p:sp>
        <p:nvSpPr>
          <p:cNvPr id="5" name="Rectángulo 4"/>
          <p:cNvSpPr/>
          <p:nvPr/>
        </p:nvSpPr>
        <p:spPr>
          <a:xfrm>
            <a:off x="7642225" y="804863"/>
            <a:ext cx="1222375" cy="3175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740" name="Group 44"/>
          <p:cNvGraphicFramePr>
            <a:graphicFrameLocks noGrp="1"/>
          </p:cNvGraphicFramePr>
          <p:nvPr/>
        </p:nvGraphicFramePr>
        <p:xfrm>
          <a:off x="595313" y="414338"/>
          <a:ext cx="7883525" cy="5995987"/>
        </p:xfrm>
        <a:graphic>
          <a:graphicData uri="http://schemas.openxmlformats.org/drawingml/2006/table">
            <a:tbl>
              <a:tblPr/>
              <a:tblGrid>
                <a:gridCol w="7883525"/>
              </a:tblGrid>
              <a:tr h="762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4400" b="1" i="0" u="none" strike="noStrike" cap="none" normalizeH="0" baseline="0">
                          <a:ln>
                            <a:noFill/>
                          </a:ln>
                          <a:solidFill>
                            <a:srgbClr val="FFFFFF"/>
                          </a:solidFill>
                          <a:effectLst/>
                          <a:latin typeface="Calibri" charset="0"/>
                          <a:ea typeface="ＭＳ Ｐゴシック" charset="0"/>
                          <a:cs typeface="ＭＳ Ｐゴシック" charset="0"/>
                        </a:rPr>
                        <a:t>Efectos adversos del </a:t>
                      </a:r>
                      <a:r>
                        <a:rPr kumimoji="0" lang="es-ES" sz="4400" b="1" i="0" u="none" strike="noStrike" cap="none" normalizeH="0" baseline="30000">
                          <a:ln>
                            <a:noFill/>
                          </a:ln>
                          <a:solidFill>
                            <a:srgbClr val="FFFFFF"/>
                          </a:solidFill>
                          <a:effectLst/>
                          <a:latin typeface="Calibri" charset="0"/>
                          <a:ea typeface="ＭＳ Ｐゴシック" charset="0"/>
                          <a:cs typeface="ＭＳ Ｐゴシック" charset="0"/>
                        </a:rPr>
                        <a:t>131</a:t>
                      </a:r>
                      <a:r>
                        <a:rPr kumimoji="0" lang="es-ES" sz="4400" b="1" i="0" u="none" strike="noStrike" cap="none" normalizeH="0" baseline="0">
                          <a:ln>
                            <a:noFill/>
                          </a:ln>
                          <a:solidFill>
                            <a:srgbClr val="FFFFFF"/>
                          </a:solidFill>
                          <a:effectLst/>
                          <a:latin typeface="Calibri" charset="0"/>
                          <a:ea typeface="ＭＳ Ｐゴシック" charset="0"/>
                          <a:cs typeface="ＭＳ Ｐゴシック" charset="0"/>
                        </a:rPr>
                        <a:t>I</a:t>
                      </a: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579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a:ln>
                            <a:noFill/>
                          </a:ln>
                          <a:solidFill>
                            <a:srgbClr val="0000CC"/>
                          </a:solidFill>
                          <a:effectLst/>
                          <a:latin typeface="Calibri" charset="0"/>
                          <a:ea typeface="ＭＳ Ｐゴシック" charset="0"/>
                          <a:cs typeface="ＭＳ Ｐゴシック" charset="0"/>
                        </a:rPr>
                        <a:t>Sialadenitis, xerostomía, caries dental</a:t>
                      </a: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79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Disgeusa, ageusia</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79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a:ln>
                            <a:noFill/>
                          </a:ln>
                          <a:solidFill>
                            <a:srgbClr val="0000CC"/>
                          </a:solidFill>
                          <a:effectLst/>
                          <a:latin typeface="Calibri" charset="0"/>
                          <a:ea typeface="ＭＳ Ｐゴシック" charset="0"/>
                          <a:cs typeface="ＭＳ Ｐゴシック" charset="0"/>
                        </a:rPr>
                        <a:t>Obstrucción nasolacrimal, epífora</a:t>
                      </a: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79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Náusea-gastritis</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79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a:ln>
                            <a:noFill/>
                          </a:ln>
                          <a:solidFill>
                            <a:srgbClr val="0000CC"/>
                          </a:solidFill>
                          <a:effectLst/>
                          <a:latin typeface="Calibri" charset="0"/>
                          <a:ea typeface="ＭＳ Ｐゴシック" charset="0"/>
                          <a:cs typeface="ＭＳ Ｐゴシック" charset="0"/>
                        </a:rPr>
                        <a:t>Tiroiditis por radiación</a:t>
                      </a: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84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Fibrosis pulmonar</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84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a:ln>
                            <a:noFill/>
                          </a:ln>
                          <a:solidFill>
                            <a:srgbClr val="0000CC"/>
                          </a:solidFill>
                          <a:effectLst/>
                          <a:latin typeface="Calibri" charset="0"/>
                          <a:ea typeface="ＭＳ Ｐゴシック" charset="0"/>
                          <a:cs typeface="ＭＳ Ｐゴシック" charset="0"/>
                        </a:rPr>
                        <a:t>Disfunción gonadal (oligospermia, amenorrea)</a:t>
                      </a: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84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a:ln>
                            <a:noFill/>
                          </a:ln>
                          <a:solidFill>
                            <a:srgbClr val="0000CC"/>
                          </a:solidFill>
                          <a:effectLst/>
                          <a:latin typeface="Calibri" charset="0"/>
                          <a:ea typeface="ＭＳ Ｐゴシック" charset="0"/>
                          <a:cs typeface="ＭＳ Ｐゴシック" charset="0"/>
                        </a:rPr>
                        <a:t>Leve incremento riesgo de aborto (1er año)</a:t>
                      </a:r>
                      <a:endParaRPr kumimoji="0" lang="es-ES" sz="3200" b="0" i="0" u="none" strike="noStrike" cap="none" normalizeH="0" baseline="0">
                        <a:ln>
                          <a:noFill/>
                        </a:ln>
                        <a:solidFill>
                          <a:srgbClr val="0000CC"/>
                        </a:solidFill>
                        <a:effectLst/>
                        <a:latin typeface="Calibri" charset="0"/>
                        <a:ea typeface="ＭＳ Ｐゴシック" charset="0"/>
                        <a:cs typeface="ＭＳ Ｐゴシック" charset="0"/>
                      </a:endParaRP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5841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3200" b="0" i="0" u="none" strike="noStrike" cap="none" normalizeH="0" baseline="0">
                          <a:ln>
                            <a:noFill/>
                          </a:ln>
                          <a:solidFill>
                            <a:srgbClr val="0000CC"/>
                          </a:solidFill>
                          <a:effectLst/>
                          <a:latin typeface="Calibri" charset="0"/>
                          <a:ea typeface="ＭＳ Ｐゴシック" charset="0"/>
                          <a:cs typeface="ＭＳ Ｐゴシック" charset="0"/>
                        </a:rPr>
                        <a:t>Riesgo de segunda neoplasia</a:t>
                      </a:r>
                    </a:p>
                  </a:txBody>
                  <a:tcPr marL="91451" marR="91451" marT="45741" marB="4574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bl>
          </a:graphicData>
        </a:graphic>
      </p:graphicFrame>
      <p:sp>
        <p:nvSpPr>
          <p:cNvPr id="2" name="Llamada con línea 1 1"/>
          <p:cNvSpPr>
            <a:spLocks/>
          </p:cNvSpPr>
          <p:nvPr/>
        </p:nvSpPr>
        <p:spPr bwMode="auto">
          <a:xfrm>
            <a:off x="1573213" y="2617788"/>
            <a:ext cx="1741487" cy="1079500"/>
          </a:xfrm>
          <a:prstGeom prst="borderCallout1">
            <a:avLst>
              <a:gd name="adj1" fmla="val 18750"/>
              <a:gd name="adj2" fmla="val -8333"/>
              <a:gd name="adj3" fmla="val 112500"/>
              <a:gd name="adj4" fmla="val -38333"/>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dirty="0">
                <a:solidFill>
                  <a:prstClr val="black"/>
                </a:solidFill>
                <a:latin typeface="Calibri"/>
                <a:cs typeface="+mn-cs"/>
              </a:rPr>
              <a:t>Hay mucho resto tiroides !!!</a:t>
            </a:r>
          </a:p>
        </p:txBody>
      </p:sp>
      <p:sp>
        <p:nvSpPr>
          <p:cNvPr id="3" name="Llamada con línea 2 2"/>
          <p:cNvSpPr>
            <a:spLocks/>
          </p:cNvSpPr>
          <p:nvPr/>
        </p:nvSpPr>
        <p:spPr bwMode="auto">
          <a:xfrm>
            <a:off x="4967288" y="3068638"/>
            <a:ext cx="2101850" cy="1314450"/>
          </a:xfrm>
          <a:prstGeom prst="borderCallout2">
            <a:avLst>
              <a:gd name="adj1" fmla="val 18750"/>
              <a:gd name="adj2" fmla="val -8333"/>
              <a:gd name="adj3" fmla="val 18750"/>
              <a:gd name="adj4" fmla="val -16667"/>
              <a:gd name="adj5" fmla="val 112500"/>
              <a:gd name="adj6" fmla="val -4666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dirty="0">
                <a:solidFill>
                  <a:prstClr val="black"/>
                </a:solidFill>
                <a:latin typeface="Calibri"/>
                <a:cs typeface="+mn-cs"/>
              </a:rPr>
              <a:t>En bajo riesgo ???</a:t>
            </a:r>
          </a:p>
          <a:p>
            <a:pPr algn="ctr" fontAlgn="auto">
              <a:spcBef>
                <a:spcPts val="0"/>
              </a:spcBef>
              <a:spcAft>
                <a:spcPts val="0"/>
              </a:spcAft>
              <a:defRPr/>
            </a:pPr>
            <a:r>
              <a:rPr lang="es-ES" dirty="0">
                <a:solidFill>
                  <a:prstClr val="black"/>
                </a:solidFill>
                <a:latin typeface="Calibri"/>
                <a:cs typeface="+mn-cs"/>
              </a:rPr>
              <a:t>Con </a:t>
            </a:r>
            <a:r>
              <a:rPr lang="es-ES" dirty="0" err="1">
                <a:solidFill>
                  <a:prstClr val="black"/>
                </a:solidFill>
                <a:latin typeface="Calibri"/>
                <a:cs typeface="+mn-cs"/>
              </a:rPr>
              <a:t>mts</a:t>
            </a:r>
            <a:r>
              <a:rPr lang="es-ES" dirty="0">
                <a:solidFill>
                  <a:prstClr val="black"/>
                </a:solidFill>
                <a:latin typeface="Calibri"/>
                <a:cs typeface="+mn-cs"/>
              </a:rPr>
              <a:t> pulmonares</a:t>
            </a:r>
          </a:p>
          <a:p>
            <a:pPr algn="ctr" fontAlgn="auto">
              <a:spcBef>
                <a:spcPts val="0"/>
              </a:spcBef>
              <a:spcAft>
                <a:spcPts val="0"/>
              </a:spcAft>
              <a:defRPr/>
            </a:pPr>
            <a:r>
              <a:rPr lang="es-ES" dirty="0">
                <a:solidFill>
                  <a:prstClr val="black"/>
                </a:solidFill>
                <a:latin typeface="Calibri"/>
                <a:cs typeface="+mn-cs"/>
              </a:rPr>
              <a:t>Grandes dosis</a:t>
            </a:r>
          </a:p>
        </p:txBody>
      </p:sp>
      <p:sp>
        <p:nvSpPr>
          <p:cNvPr id="4" name="Llamada con línea 3 3"/>
          <p:cNvSpPr>
            <a:spLocks/>
          </p:cNvSpPr>
          <p:nvPr/>
        </p:nvSpPr>
        <p:spPr bwMode="auto">
          <a:xfrm>
            <a:off x="1179513" y="4383088"/>
            <a:ext cx="1933575" cy="1179512"/>
          </a:xfrm>
          <a:prstGeom prst="borderCallout3">
            <a:avLst>
              <a:gd name="adj1" fmla="val 18750"/>
              <a:gd name="adj2" fmla="val -8333"/>
              <a:gd name="adj3" fmla="val 18750"/>
              <a:gd name="adj4" fmla="val -16667"/>
              <a:gd name="adj5" fmla="val 100000"/>
              <a:gd name="adj6" fmla="val -16667"/>
              <a:gd name="adj7" fmla="val 112963"/>
              <a:gd name="adj8" fmla="val -8333"/>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dirty="0">
                <a:solidFill>
                  <a:prstClr val="black"/>
                </a:solidFill>
                <a:latin typeface="Calibri"/>
                <a:cs typeface="+mn-cs"/>
              </a:rPr>
              <a:t>Transitorio</a:t>
            </a:r>
          </a:p>
          <a:p>
            <a:pPr algn="ctr" fontAlgn="auto">
              <a:spcBef>
                <a:spcPts val="0"/>
              </a:spcBef>
              <a:spcAft>
                <a:spcPts val="0"/>
              </a:spcAft>
              <a:defRPr/>
            </a:pPr>
            <a:r>
              <a:rPr lang="es-ES" dirty="0">
                <a:solidFill>
                  <a:prstClr val="black"/>
                </a:solidFill>
                <a:latin typeface="Calibri"/>
                <a:cs typeface="+mn-cs"/>
              </a:rPr>
              <a:t>No demostrado</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792" y="458788"/>
            <a:ext cx="6551696" cy="2071276"/>
          </a:xfrm>
          <a:prstGeom prst="rect">
            <a:avLst/>
          </a:prstGeom>
          <a:ln/>
        </p:spPr>
        <p:style>
          <a:lnRef idx="2">
            <a:schemeClr val="accent5"/>
          </a:lnRef>
          <a:fillRef idx="1">
            <a:schemeClr val="lt1"/>
          </a:fillRef>
          <a:effectRef idx="0">
            <a:schemeClr val="accent5"/>
          </a:effectRef>
          <a:fontRef idx="minor">
            <a:schemeClr val="dk1"/>
          </a:fontRef>
        </p:style>
      </p:pic>
      <p:pic>
        <p:nvPicPr>
          <p:cNvPr id="107522"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536950"/>
            <a:ext cx="86741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0221" y="2052638"/>
            <a:ext cx="1790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rot="20820000">
            <a:off x="886095" y="3683232"/>
            <a:ext cx="75318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3600" dirty="0" smtClean="0"/>
              <a:t>Calidad de vida a largo plazo, autoestima global, </a:t>
            </a:r>
          </a:p>
          <a:p>
            <a:pPr algn="ctr"/>
            <a:r>
              <a:rPr lang="es-ES" sz="3600" dirty="0" smtClean="0"/>
              <a:t>embarazo no se ve afectado</a:t>
            </a:r>
            <a:endParaRPr lang="es-E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n 1"/>
          <p:cNvPicPr>
            <a:picLocks noChangeAspect="1"/>
          </p:cNvPicPr>
          <p:nvPr/>
        </p:nvPicPr>
        <p:blipFill>
          <a:blip r:embed="rId2">
            <a:extLst>
              <a:ext uri="{28A0092B-C50C-407E-A947-70E740481C1C}">
                <a14:useLocalDpi xmlns:a14="http://schemas.microsoft.com/office/drawing/2010/main" val="0"/>
              </a:ext>
            </a:extLst>
          </a:blip>
          <a:srcRect l="2478"/>
          <a:stretch>
            <a:fillRect/>
          </a:stretch>
        </p:blipFill>
        <p:spPr bwMode="auto">
          <a:xfrm>
            <a:off x="995817" y="689819"/>
            <a:ext cx="7212013"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454150" y="3907649"/>
            <a:ext cx="6300788" cy="2520691"/>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s-ES" sz="2400" dirty="0"/>
              <a:t>Incremento en la Incidencia en 3.9% </a:t>
            </a:r>
            <a:r>
              <a:rPr lang="es-ES" sz="2400" dirty="0" smtClean="0"/>
              <a:t>anual</a:t>
            </a:r>
          </a:p>
          <a:p>
            <a:pPr algn="ctr" fontAlgn="auto">
              <a:spcBef>
                <a:spcPts val="0"/>
              </a:spcBef>
              <a:spcAft>
                <a:spcPts val="0"/>
              </a:spcAft>
              <a:defRPr/>
            </a:pPr>
            <a:r>
              <a:rPr lang="es-ES" dirty="0" smtClean="0"/>
              <a:t>2.7/100.00 a 9.4 /100.00</a:t>
            </a:r>
            <a:endParaRPr lang="es-ES" dirty="0"/>
          </a:p>
          <a:p>
            <a:pPr algn="ctr" fontAlgn="auto">
              <a:lnSpc>
                <a:spcPct val="120000"/>
              </a:lnSpc>
              <a:spcBef>
                <a:spcPts val="0"/>
              </a:spcBef>
              <a:spcAft>
                <a:spcPts val="0"/>
              </a:spcAft>
              <a:defRPr/>
            </a:pPr>
            <a:r>
              <a:rPr lang="es-ES" sz="2000" dirty="0"/>
              <a:t>87% de todos los  tumores son &lt; 2 cm</a:t>
            </a:r>
          </a:p>
          <a:p>
            <a:pPr algn="ctr" fontAlgn="auto">
              <a:lnSpc>
                <a:spcPct val="120000"/>
              </a:lnSpc>
              <a:spcBef>
                <a:spcPts val="0"/>
              </a:spcBef>
              <a:spcAft>
                <a:spcPts val="0"/>
              </a:spcAft>
              <a:defRPr/>
            </a:pPr>
            <a:r>
              <a:rPr lang="es-ES" dirty="0"/>
              <a:t>Incremento anual 19% &lt; 1cm</a:t>
            </a:r>
          </a:p>
          <a:p>
            <a:pPr algn="ctr" fontAlgn="auto">
              <a:lnSpc>
                <a:spcPct val="120000"/>
              </a:lnSpc>
              <a:spcBef>
                <a:spcPts val="0"/>
              </a:spcBef>
              <a:spcAft>
                <a:spcPts val="0"/>
              </a:spcAft>
              <a:defRPr/>
            </a:pPr>
            <a:r>
              <a:rPr lang="es-ES" dirty="0"/>
              <a:t>Incremento anual  12%  en 1-2 cm</a:t>
            </a:r>
          </a:p>
          <a:p>
            <a:pPr algn="ctr" fontAlgn="auto">
              <a:lnSpc>
                <a:spcPct val="120000"/>
              </a:lnSpc>
              <a:spcBef>
                <a:spcPts val="0"/>
              </a:spcBef>
              <a:spcAft>
                <a:spcPts val="0"/>
              </a:spcAft>
              <a:defRPr/>
            </a:pPr>
            <a:r>
              <a:rPr lang="es-ES" dirty="0"/>
              <a:t>Incremento anual 5-10% en 2-4 cm</a:t>
            </a:r>
          </a:p>
          <a:p>
            <a:pPr algn="ctr" fontAlgn="auto">
              <a:lnSpc>
                <a:spcPct val="120000"/>
              </a:lnSpc>
              <a:spcBef>
                <a:spcPts val="0"/>
              </a:spcBef>
              <a:spcAft>
                <a:spcPts val="0"/>
              </a:spcAft>
              <a:defRPr/>
            </a:pPr>
            <a:r>
              <a:rPr lang="es-ES" dirty="0"/>
              <a:t>Incremento anual 12% en &gt; 6cm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7"/>
          <p:cNvGrpSpPr>
            <a:grpSpLocks/>
          </p:cNvGrpSpPr>
          <p:nvPr/>
        </p:nvGrpSpPr>
        <p:grpSpPr bwMode="auto">
          <a:xfrm>
            <a:off x="913964" y="1774395"/>
            <a:ext cx="7551492" cy="2923849"/>
            <a:chOff x="1972" y="0"/>
            <a:chExt cx="3664" cy="1057"/>
          </a:xfrm>
        </p:grpSpPr>
        <p:pic>
          <p:nvPicPr>
            <p:cNvPr id="993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 y="0"/>
              <a:ext cx="3664"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 y="976"/>
              <a:ext cx="1668"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30" name="Rectangle 3"/>
          <p:cNvSpPr txBox="1">
            <a:spLocks noChangeArrowheads="1"/>
          </p:cNvSpPr>
          <p:nvPr/>
        </p:nvSpPr>
        <p:spPr bwMode="auto">
          <a:xfrm>
            <a:off x="404813" y="1471613"/>
            <a:ext cx="830738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buClr>
                <a:srgbClr val="0000CC"/>
              </a:buClr>
              <a:buSzPct val="125000"/>
            </a:pPr>
            <a:endParaRPr lang="es-ES" dirty="0">
              <a:solidFill>
                <a:srgbClr val="0000CC"/>
              </a:solidFill>
            </a:endParaRPr>
          </a:p>
        </p:txBody>
      </p:sp>
    </p:spTree>
    <p:extLst>
      <p:ext uri="{BB962C8B-B14F-4D97-AF65-F5344CB8AC3E}">
        <p14:creationId xmlns:p14="http://schemas.microsoft.com/office/powerpoint/2010/main" val="1529344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Agrupar 6"/>
          <p:cNvGrpSpPr>
            <a:grpSpLocks/>
          </p:cNvGrpSpPr>
          <p:nvPr/>
        </p:nvGrpSpPr>
        <p:grpSpPr bwMode="auto">
          <a:xfrm>
            <a:off x="1338263" y="2730500"/>
            <a:ext cx="6400800" cy="4079875"/>
            <a:chOff x="1338352" y="2730394"/>
            <a:chExt cx="6400591" cy="4080377"/>
          </a:xfrm>
        </p:grpSpPr>
        <p:pic>
          <p:nvPicPr>
            <p:cNvPr id="9625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8352" y="2730394"/>
              <a:ext cx="6400591" cy="408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3"/>
            <p:cNvCxnSpPr>
              <a:cxnSpLocks noChangeShapeType="1"/>
            </p:cNvCxnSpPr>
            <p:nvPr/>
          </p:nvCxnSpPr>
          <p:spPr bwMode="auto">
            <a:xfrm>
              <a:off x="1733626" y="4522903"/>
              <a:ext cx="4059105" cy="0"/>
            </a:xfrm>
            <a:prstGeom prst="line">
              <a:avLst/>
            </a:prstGeom>
            <a:noFill/>
            <a:ln w="25400">
              <a:solidFill>
                <a:srgbClr val="8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 name="Conector recto 5"/>
            <p:cNvCxnSpPr>
              <a:cxnSpLocks noChangeShapeType="1"/>
            </p:cNvCxnSpPr>
            <p:nvPr/>
          </p:nvCxnSpPr>
          <p:spPr bwMode="auto">
            <a:xfrm flipV="1">
              <a:off x="1733626" y="4926177"/>
              <a:ext cx="925483" cy="11113"/>
            </a:xfrm>
            <a:prstGeom prst="line">
              <a:avLst/>
            </a:prstGeom>
            <a:noFill/>
            <a:ln w="25400">
              <a:solidFill>
                <a:srgbClr val="8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65538" name="Rectángulo 2"/>
          <p:cNvSpPr>
            <a:spLocks noChangeArrowheads="1"/>
          </p:cNvSpPr>
          <p:nvPr/>
        </p:nvSpPr>
        <p:spPr bwMode="auto">
          <a:xfrm>
            <a:off x="823914" y="68912"/>
            <a:ext cx="6786652" cy="2769989"/>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wrap="square">
            <a:spAutoFit/>
          </a:bodyPr>
          <a:lstStyle/>
          <a:p>
            <a:pPr>
              <a:defRPr/>
            </a:pPr>
            <a:r>
              <a:rPr lang="es-ES" sz="2400" b="1" dirty="0">
                <a:solidFill>
                  <a:srgbClr val="000000"/>
                </a:solidFill>
                <a:cs typeface="+mn-cs"/>
              </a:rPr>
              <a:t>Las radiaciones ionizantes </a:t>
            </a:r>
            <a:r>
              <a:rPr lang="es-ES" dirty="0">
                <a:solidFill>
                  <a:srgbClr val="000000"/>
                </a:solidFill>
                <a:cs typeface="+mn-cs"/>
              </a:rPr>
              <a:t>son uno de </a:t>
            </a:r>
            <a:r>
              <a:rPr lang="es-ES" sz="2400" b="1" dirty="0">
                <a:solidFill>
                  <a:srgbClr val="000000"/>
                </a:solidFill>
                <a:cs typeface="+mn-cs"/>
              </a:rPr>
              <a:t>los factores causales </a:t>
            </a:r>
            <a:r>
              <a:rPr lang="es-ES" dirty="0">
                <a:solidFill>
                  <a:srgbClr val="000000"/>
                </a:solidFill>
                <a:cs typeface="+mn-cs"/>
              </a:rPr>
              <a:t>más reconocidos </a:t>
            </a:r>
            <a:r>
              <a:rPr lang="es-ES" sz="2400" b="1" dirty="0">
                <a:solidFill>
                  <a:srgbClr val="000000"/>
                </a:solidFill>
                <a:cs typeface="+mn-cs"/>
              </a:rPr>
              <a:t>de cáncer</a:t>
            </a:r>
            <a:r>
              <a:rPr lang="es-ES" dirty="0">
                <a:solidFill>
                  <a:srgbClr val="000000"/>
                </a:solidFill>
                <a:cs typeface="+mn-cs"/>
              </a:rPr>
              <a:t>. La radiación produce cambios en el ADN, como roturas o trasposiciones cromosómicas en las que los cabos rotos de dos cromosomas pueden intercambiarse. La radiación actúa como un iniciador de la carcinogénesis, induciendo alteraciones que progresan hasta convertirse en cáncer después de un periodo de latencia de varios años. Los rayos ultravioletas del sol y los rayos X aumentan la propensión a adquirir cáncer de la piel y leucemia.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437" y="541453"/>
            <a:ext cx="7541257" cy="534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0"/>
            <a:ext cx="588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4438" y="537999"/>
            <a:ext cx="7492419" cy="5829289"/>
          </a:xfrm>
          <a:prstGeom prst="rect">
            <a:avLst/>
          </a:prstGeom>
        </p:spPr>
        <p:txBody>
          <a:bodyPr wrap="square">
            <a:spAutoFit/>
          </a:bodyPr>
          <a:lstStyle/>
          <a:p>
            <a:pPr marL="285750" indent="-285750" algn="just">
              <a:lnSpc>
                <a:spcPct val="110000"/>
              </a:lnSpc>
              <a:buFont typeface="Arial"/>
              <a:buChar char="•"/>
              <a:defRPr/>
            </a:pPr>
            <a:r>
              <a:rPr lang="es-ES" dirty="0">
                <a:solidFill>
                  <a:srgbClr val="000000"/>
                </a:solidFill>
              </a:rPr>
              <a:t>Limitaciones: estudio </a:t>
            </a:r>
            <a:r>
              <a:rPr lang="es-ES" dirty="0" err="1">
                <a:solidFill>
                  <a:srgbClr val="000000"/>
                </a:solidFill>
              </a:rPr>
              <a:t>restrospectivos</a:t>
            </a:r>
            <a:r>
              <a:rPr lang="es-ES" dirty="0">
                <a:solidFill>
                  <a:srgbClr val="000000"/>
                </a:solidFill>
              </a:rPr>
              <a:t>, no hay datos del número y cantidad de dosis de 131I, no hay datos de fracaso en el tratamiento y tiempo a la </a:t>
            </a:r>
            <a:r>
              <a:rPr lang="es-ES" dirty="0" err="1">
                <a:solidFill>
                  <a:srgbClr val="000000"/>
                </a:solidFill>
              </a:rPr>
              <a:t>recaida</a:t>
            </a:r>
            <a:r>
              <a:rPr lang="es-ES" dirty="0">
                <a:solidFill>
                  <a:srgbClr val="000000"/>
                </a:solidFill>
              </a:rPr>
              <a:t>.</a:t>
            </a:r>
          </a:p>
          <a:p>
            <a:pPr marL="285750" indent="-285750" algn="just">
              <a:lnSpc>
                <a:spcPct val="110000"/>
              </a:lnSpc>
              <a:buFont typeface="Arial"/>
              <a:buChar char="•"/>
              <a:defRPr/>
            </a:pPr>
            <a:endParaRPr lang="es-ES" dirty="0" smtClean="0">
              <a:solidFill>
                <a:srgbClr val="000000"/>
              </a:solidFill>
            </a:endParaRPr>
          </a:p>
          <a:p>
            <a:pPr marL="285750" indent="-285750" algn="just">
              <a:lnSpc>
                <a:spcPct val="110000"/>
              </a:lnSpc>
              <a:buFont typeface="Arial"/>
              <a:buChar char="•"/>
              <a:defRPr/>
            </a:pPr>
            <a:r>
              <a:rPr lang="es-ES" dirty="0" smtClean="0">
                <a:solidFill>
                  <a:srgbClr val="000000"/>
                </a:solidFill>
              </a:rPr>
              <a:t>Hay </a:t>
            </a:r>
            <a:r>
              <a:rPr lang="es-ES" dirty="0">
                <a:solidFill>
                  <a:srgbClr val="000000"/>
                </a:solidFill>
              </a:rPr>
              <a:t>una asociación recíproca del </a:t>
            </a:r>
            <a:r>
              <a:rPr lang="es-ES" dirty="0" err="1">
                <a:solidFill>
                  <a:srgbClr val="000000"/>
                </a:solidFill>
              </a:rPr>
              <a:t>ca</a:t>
            </a:r>
            <a:r>
              <a:rPr lang="es-ES" dirty="0">
                <a:solidFill>
                  <a:srgbClr val="000000"/>
                </a:solidFill>
              </a:rPr>
              <a:t> tiroides con mama, próstata, riñón y glándulas salivares, por lo que no se pueden excluir factores ambientales y mecanismos genéticos en la asociación. La mutación del </a:t>
            </a:r>
            <a:r>
              <a:rPr lang="es-ES" dirty="0" err="1">
                <a:solidFill>
                  <a:srgbClr val="000000"/>
                </a:solidFill>
              </a:rPr>
              <a:t>protooncogén</a:t>
            </a:r>
            <a:r>
              <a:rPr lang="es-ES" dirty="0">
                <a:solidFill>
                  <a:srgbClr val="000000"/>
                </a:solidFill>
              </a:rPr>
              <a:t> RET se ha visto en el </a:t>
            </a:r>
            <a:r>
              <a:rPr lang="es-ES" dirty="0" err="1">
                <a:solidFill>
                  <a:srgbClr val="000000"/>
                </a:solidFill>
              </a:rPr>
              <a:t>ca</a:t>
            </a:r>
            <a:r>
              <a:rPr lang="es-ES" dirty="0">
                <a:solidFill>
                  <a:srgbClr val="000000"/>
                </a:solidFill>
              </a:rPr>
              <a:t> papilar de tiroides, leucemia, </a:t>
            </a:r>
            <a:r>
              <a:rPr lang="es-ES" dirty="0" err="1">
                <a:solidFill>
                  <a:srgbClr val="000000"/>
                </a:solidFill>
              </a:rPr>
              <a:t>ca</a:t>
            </a:r>
            <a:r>
              <a:rPr lang="es-ES" dirty="0">
                <a:solidFill>
                  <a:srgbClr val="000000"/>
                </a:solidFill>
              </a:rPr>
              <a:t> próstata y mama</a:t>
            </a:r>
            <a:r>
              <a:rPr lang="es-ES" dirty="0" smtClean="0">
                <a:solidFill>
                  <a:srgbClr val="000000"/>
                </a:solidFill>
              </a:rPr>
              <a:t>.</a:t>
            </a:r>
          </a:p>
          <a:p>
            <a:pPr marL="285750" indent="-285750" algn="just">
              <a:lnSpc>
                <a:spcPct val="110000"/>
              </a:lnSpc>
              <a:buFont typeface="Arial"/>
              <a:buChar char="•"/>
              <a:defRPr/>
            </a:pPr>
            <a:endParaRPr lang="es-ES" dirty="0">
              <a:solidFill>
                <a:srgbClr val="000000"/>
              </a:solidFill>
            </a:endParaRPr>
          </a:p>
          <a:p>
            <a:pPr marL="285750" indent="-285750" algn="just">
              <a:lnSpc>
                <a:spcPct val="110000"/>
              </a:lnSpc>
              <a:buFont typeface="Arial"/>
              <a:buChar char="•"/>
              <a:defRPr/>
            </a:pPr>
            <a:r>
              <a:rPr lang="es-ES" dirty="0" smtClean="0">
                <a:solidFill>
                  <a:srgbClr val="000000"/>
                </a:solidFill>
              </a:rPr>
              <a:t>Existen </a:t>
            </a:r>
            <a:r>
              <a:rPr lang="es-ES" dirty="0">
                <a:solidFill>
                  <a:srgbClr val="000000"/>
                </a:solidFill>
              </a:rPr>
              <a:t>diferencias significativas en datos clínicos y demográficos entre los grupos RAI+ y RAI- que no permiten realizar un análisis </a:t>
            </a:r>
            <a:r>
              <a:rPr lang="es-ES" dirty="0" err="1">
                <a:solidFill>
                  <a:srgbClr val="000000"/>
                </a:solidFill>
              </a:rPr>
              <a:t>multivariable</a:t>
            </a:r>
            <a:r>
              <a:rPr lang="es-ES" dirty="0" smtClean="0">
                <a:solidFill>
                  <a:srgbClr val="000000"/>
                </a:solidFill>
              </a:rPr>
              <a:t>.</a:t>
            </a:r>
          </a:p>
          <a:p>
            <a:pPr marL="285750" indent="-285750" algn="just">
              <a:lnSpc>
                <a:spcPct val="110000"/>
              </a:lnSpc>
              <a:buFont typeface="Arial"/>
              <a:buChar char="•"/>
              <a:defRPr/>
            </a:pPr>
            <a:endParaRPr lang="es-ES" dirty="0">
              <a:solidFill>
                <a:srgbClr val="000000"/>
              </a:solidFill>
            </a:endParaRPr>
          </a:p>
          <a:p>
            <a:pPr marL="285750" indent="-285750" algn="just">
              <a:lnSpc>
                <a:spcPct val="120000"/>
              </a:lnSpc>
              <a:buFont typeface="Arial"/>
              <a:buChar char="•"/>
              <a:defRPr/>
            </a:pPr>
            <a:r>
              <a:rPr lang="es-ES" dirty="0">
                <a:solidFill>
                  <a:srgbClr val="000000"/>
                </a:solidFill>
              </a:rPr>
              <a:t>No se consideran factores de estilo de vida como el tabaco, la dieta, la actividad física</a:t>
            </a:r>
            <a:r>
              <a:rPr lang="es-ES" dirty="0" smtClean="0">
                <a:solidFill>
                  <a:srgbClr val="000000"/>
                </a:solidFill>
              </a:rPr>
              <a:t>.</a:t>
            </a:r>
            <a:endParaRPr lang="es-ES" dirty="0">
              <a:solidFill>
                <a:srgbClr val="000000"/>
              </a:solidFill>
            </a:endParaRPr>
          </a:p>
          <a:p>
            <a:pPr marL="285750" indent="-285750" algn="just">
              <a:lnSpc>
                <a:spcPct val="110000"/>
              </a:lnSpc>
              <a:buFontTx/>
              <a:buChar char="-"/>
              <a:defRPr/>
            </a:pPr>
            <a:endParaRPr lang="es-ES" dirty="0" smtClean="0">
              <a:solidFill>
                <a:srgbClr val="000000"/>
              </a:solidFill>
            </a:endParaRPr>
          </a:p>
          <a:p>
            <a:pPr marL="285750" indent="-285750" algn="just">
              <a:lnSpc>
                <a:spcPct val="110000"/>
              </a:lnSpc>
              <a:buFontTx/>
              <a:buChar char="-"/>
              <a:defRPr/>
            </a:pPr>
            <a:endParaRPr lang="es-ES" dirty="0">
              <a:solidFill>
                <a:srgbClr val="000000"/>
              </a:solidFill>
            </a:endParaRPr>
          </a:p>
          <a:p>
            <a:pPr algn="ctr">
              <a:lnSpc>
                <a:spcPct val="110000"/>
              </a:lnSpc>
              <a:defRPr/>
            </a:pPr>
            <a:r>
              <a:rPr lang="es-ES" sz="2400" dirty="0" smtClean="0">
                <a:solidFill>
                  <a:srgbClr val="000000"/>
                </a:solidFill>
              </a:rPr>
              <a:t>Son </a:t>
            </a:r>
            <a:r>
              <a:rPr lang="es-ES" sz="2400" dirty="0">
                <a:solidFill>
                  <a:srgbClr val="000000"/>
                </a:solidFill>
              </a:rPr>
              <a:t>necesarias investigaciones sobre factores </a:t>
            </a:r>
            <a:endParaRPr lang="es-ES" sz="2400" dirty="0" smtClean="0">
              <a:solidFill>
                <a:srgbClr val="000000"/>
              </a:solidFill>
            </a:endParaRPr>
          </a:p>
          <a:p>
            <a:pPr algn="ctr">
              <a:lnSpc>
                <a:spcPct val="110000"/>
              </a:lnSpc>
              <a:defRPr/>
            </a:pPr>
            <a:r>
              <a:rPr lang="es-ES" sz="2400" dirty="0" err="1" smtClean="0">
                <a:solidFill>
                  <a:srgbClr val="000000"/>
                </a:solidFill>
              </a:rPr>
              <a:t>moléculo</a:t>
            </a:r>
            <a:r>
              <a:rPr lang="es-ES" sz="2400" dirty="0">
                <a:solidFill>
                  <a:srgbClr val="000000"/>
                </a:solidFill>
              </a:rPr>
              <a:t>-genéticos y ambientales.</a:t>
            </a:r>
            <a:endParaRPr lang="es-ES" sz="2400" dirty="0">
              <a:solidFill>
                <a:srgbClr val="000000"/>
              </a:solidFill>
            </a:endParaRPr>
          </a:p>
        </p:txBody>
      </p:sp>
    </p:spTree>
    <p:extLst>
      <p:ext uri="{BB962C8B-B14F-4D97-AF65-F5344CB8AC3E}">
        <p14:creationId xmlns:p14="http://schemas.microsoft.com/office/powerpoint/2010/main" val="32056449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87325"/>
            <a:ext cx="85391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2319338"/>
            <a:ext cx="8628063"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850" y="1812925"/>
            <a:ext cx="34544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0" y="5054600"/>
            <a:ext cx="5151438"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Llamada rectangular redondeada 1"/>
          <p:cNvSpPr/>
          <p:nvPr/>
        </p:nvSpPr>
        <p:spPr>
          <a:xfrm>
            <a:off x="2987675" y="4941888"/>
            <a:ext cx="5184775" cy="935037"/>
          </a:xfrm>
          <a:prstGeom prst="wedgeRoundRectCallou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s-ES"/>
          </a:p>
        </p:txBody>
      </p:sp>
      <p:sp>
        <p:nvSpPr>
          <p:cNvPr id="3" name="Rectángulo 2"/>
          <p:cNvSpPr/>
          <p:nvPr/>
        </p:nvSpPr>
        <p:spPr>
          <a:xfrm>
            <a:off x="187325" y="3091207"/>
            <a:ext cx="8555471" cy="462696"/>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61193" y="413647"/>
            <a:ext cx="4879586" cy="3942705"/>
          </a:xfrm>
          <a:prstGeom prst="rect">
            <a:avLst/>
          </a:prstGeom>
        </p:spPr>
      </p:pic>
    </p:spTree>
    <p:extLst>
      <p:ext uri="{BB962C8B-B14F-4D97-AF65-F5344CB8AC3E}">
        <p14:creationId xmlns:p14="http://schemas.microsoft.com/office/powerpoint/2010/main" val="64097312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4376" y="1062756"/>
            <a:ext cx="4358463" cy="30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16338"/>
            <a:ext cx="19446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4365625"/>
            <a:ext cx="15398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6607115" y="3604419"/>
            <a:ext cx="576263"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s-ES" dirty="0" err="1"/>
              <a:t>Tg</a:t>
            </a:r>
            <a:endParaRPr lang="es-ES" dirty="0"/>
          </a:p>
        </p:txBody>
      </p:sp>
      <p:pic>
        <p:nvPicPr>
          <p:cNvPr id="139269" name="Imagen 5"/>
          <p:cNvPicPr>
            <a:picLocks noChangeAspect="1"/>
          </p:cNvPicPr>
          <p:nvPr/>
        </p:nvPicPr>
        <p:blipFill>
          <a:blip r:embed="rId5">
            <a:extLst>
              <a:ext uri="{28A0092B-C50C-407E-A947-70E740481C1C}">
                <a14:useLocalDpi xmlns:a14="http://schemas.microsoft.com/office/drawing/2010/main" val="0"/>
              </a:ext>
            </a:extLst>
          </a:blip>
          <a:srcRect l="22929" t="9349" r="51634"/>
          <a:stretch>
            <a:fillRect/>
          </a:stretch>
        </p:blipFill>
        <p:spPr bwMode="auto">
          <a:xfrm>
            <a:off x="5651500" y="3933825"/>
            <a:ext cx="6889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7421488" y="3789363"/>
            <a:ext cx="792163"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s-ES" dirty="0" err="1"/>
              <a:t>AbTg</a:t>
            </a:r>
            <a:endParaRPr lang="es-ES" dirty="0"/>
          </a:p>
        </p:txBody>
      </p:sp>
      <p:pic>
        <p:nvPicPr>
          <p:cNvPr id="139271" name="Imagen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60350"/>
            <a:ext cx="163195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1"/>
          <p:cNvGraphicFramePr/>
          <p:nvPr/>
        </p:nvGraphicFramePr>
        <p:xfrm>
          <a:off x="-539602" y="1988841"/>
          <a:ext cx="4535538" cy="25089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9273" name="Imagen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5734050"/>
            <a:ext cx="1116012"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3" descr="size_550x415_ATA RegLOGO-Color2.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03350" y="5661025"/>
            <a:ext cx="889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658813" y="2370138"/>
          <a:ext cx="7921626" cy="2560637"/>
        </p:xfrm>
        <a:graphic>
          <a:graphicData uri="http://schemas.openxmlformats.org/drawingml/2006/table">
            <a:tbl>
              <a:tblPr firstRow="1" bandRow="1">
                <a:tableStyleId>{5C22544A-7EE6-4342-B048-85BDC9FD1C3A}</a:tableStyleId>
              </a:tblPr>
              <a:tblGrid>
                <a:gridCol w="2640542"/>
                <a:gridCol w="2640542"/>
                <a:gridCol w="2640542"/>
              </a:tblGrid>
              <a:tr h="640159">
                <a:tc>
                  <a:txBody>
                    <a:bodyPr/>
                    <a:lstStyle/>
                    <a:p>
                      <a:pPr algn="ctr"/>
                      <a:r>
                        <a:rPr lang="es-ES" sz="1800" dirty="0" smtClean="0">
                          <a:latin typeface="Verdana"/>
                          <a:cs typeface="Verdana"/>
                        </a:rPr>
                        <a:t>Respuesta excelente</a:t>
                      </a:r>
                      <a:endParaRPr lang="es-ES" sz="1800" dirty="0">
                        <a:latin typeface="Verdana"/>
                        <a:cs typeface="Verdana"/>
                      </a:endParaRPr>
                    </a:p>
                  </a:txBody>
                  <a:tcPr marL="91449" marR="91449" marT="45726" marB="45726"/>
                </a:tc>
                <a:tc>
                  <a:txBody>
                    <a:bodyPr/>
                    <a:lstStyle/>
                    <a:p>
                      <a:pPr algn="ctr"/>
                      <a:r>
                        <a:rPr lang="es-ES" sz="1800" dirty="0" smtClean="0">
                          <a:latin typeface="Verdana"/>
                          <a:cs typeface="Verdana"/>
                        </a:rPr>
                        <a:t>Respuesta aceptable</a:t>
                      </a:r>
                      <a:endParaRPr lang="es-ES" sz="1800" dirty="0">
                        <a:latin typeface="Verdana"/>
                        <a:cs typeface="Verdana"/>
                      </a:endParaRPr>
                    </a:p>
                  </a:txBody>
                  <a:tcPr marL="91449" marR="91449" marT="45726" marB="45726"/>
                </a:tc>
                <a:tc>
                  <a:txBody>
                    <a:bodyPr/>
                    <a:lstStyle/>
                    <a:p>
                      <a:pPr algn="ctr"/>
                      <a:r>
                        <a:rPr lang="es-ES" sz="1800" dirty="0" smtClean="0">
                          <a:latin typeface="Verdana"/>
                          <a:cs typeface="Verdana"/>
                        </a:rPr>
                        <a:t>Respuesta incompleta</a:t>
                      </a:r>
                      <a:endParaRPr lang="es-ES" sz="1800" dirty="0">
                        <a:latin typeface="Verdana"/>
                        <a:cs typeface="Verdana"/>
                      </a:endParaRPr>
                    </a:p>
                  </a:txBody>
                  <a:tcPr marL="91449" marR="91449" marT="45726" marB="45726"/>
                </a:tc>
              </a:tr>
              <a:tr h="1920478">
                <a:tc>
                  <a:txBody>
                    <a:bodyPr/>
                    <a:lstStyle/>
                    <a:p>
                      <a:r>
                        <a:rPr lang="es-ES" sz="1200" dirty="0" smtClean="0">
                          <a:latin typeface="Verdana"/>
                          <a:cs typeface="Verdana"/>
                        </a:rPr>
                        <a:t>Todos los siguientes</a:t>
                      </a:r>
                    </a:p>
                    <a:p>
                      <a:pPr marL="171450" indent="-171450">
                        <a:buFontTx/>
                        <a:buChar char="-"/>
                      </a:pPr>
                      <a:r>
                        <a:rPr lang="es-ES" sz="1200" baseline="0" dirty="0" err="1" smtClean="0">
                          <a:latin typeface="Verdana"/>
                          <a:cs typeface="Verdana"/>
                        </a:rPr>
                        <a:t>Tiroglobulina</a:t>
                      </a:r>
                      <a:r>
                        <a:rPr lang="es-ES" sz="1200" baseline="0" dirty="0" smtClean="0">
                          <a:latin typeface="Verdana"/>
                          <a:cs typeface="Verdana"/>
                        </a:rPr>
                        <a:t> basal y estimulada&lt;1ng/</a:t>
                      </a:r>
                      <a:r>
                        <a:rPr lang="es-ES" sz="1200" baseline="0" dirty="0" err="1" smtClean="0">
                          <a:latin typeface="Verdana"/>
                          <a:cs typeface="Verdana"/>
                        </a:rPr>
                        <a:t>mL</a:t>
                      </a:r>
                      <a:endParaRPr lang="es-ES" sz="1200" baseline="0" dirty="0" smtClean="0">
                        <a:latin typeface="Verdana"/>
                        <a:cs typeface="Verdana"/>
                      </a:endParaRPr>
                    </a:p>
                    <a:p>
                      <a:pPr marL="171450" indent="-171450">
                        <a:buFontTx/>
                        <a:buChar char="-"/>
                      </a:pPr>
                      <a:r>
                        <a:rPr lang="es-ES" sz="1200" baseline="0" dirty="0" smtClean="0">
                          <a:latin typeface="Verdana"/>
                          <a:cs typeface="Verdana"/>
                        </a:rPr>
                        <a:t>Ecografía cervical sin evidencia de enfermedad</a:t>
                      </a:r>
                    </a:p>
                    <a:p>
                      <a:pPr marL="171450" indent="-171450">
                        <a:buFontTx/>
                        <a:buChar char="-"/>
                      </a:pPr>
                      <a:r>
                        <a:rPr lang="es-ES" sz="1200" baseline="0" dirty="0" smtClean="0">
                          <a:latin typeface="Verdana"/>
                          <a:cs typeface="Verdana"/>
                        </a:rPr>
                        <a:t>Si se realiza WBS u otras pruebas deben de ser negativas</a:t>
                      </a:r>
                    </a:p>
                  </a:txBody>
                  <a:tcPr marL="91449" marR="91449" marT="45726" marB="45726"/>
                </a:tc>
                <a:tc>
                  <a:txBody>
                    <a:bodyPr/>
                    <a:lstStyle/>
                    <a:p>
                      <a:pPr algn="just"/>
                      <a:r>
                        <a:rPr lang="es-ES" sz="1200" dirty="0" smtClean="0">
                          <a:latin typeface="Verdana"/>
                          <a:cs typeface="Verdana"/>
                        </a:rPr>
                        <a:t>Cualquiera</a:t>
                      </a:r>
                      <a:r>
                        <a:rPr lang="es-ES" sz="1200" baseline="0" dirty="0" smtClean="0">
                          <a:latin typeface="Verdana"/>
                          <a:cs typeface="Verdana"/>
                        </a:rPr>
                        <a:t> de los siguientes</a:t>
                      </a:r>
                      <a:endParaRPr lang="es-ES" sz="1200" dirty="0" smtClean="0">
                        <a:latin typeface="Verdana"/>
                        <a:cs typeface="Verdana"/>
                      </a:endParaRPr>
                    </a:p>
                    <a:p>
                      <a:pPr marL="171450" indent="-171450" algn="just">
                        <a:buFontTx/>
                        <a:buChar char="-"/>
                      </a:pPr>
                      <a:r>
                        <a:rPr lang="es-ES" sz="1200" baseline="0" dirty="0" err="1" smtClean="0">
                          <a:latin typeface="Verdana"/>
                          <a:cs typeface="Verdana"/>
                        </a:rPr>
                        <a:t>Tiroglobulina</a:t>
                      </a:r>
                      <a:r>
                        <a:rPr lang="es-ES" sz="1200" baseline="0" dirty="0" smtClean="0">
                          <a:latin typeface="Verdana"/>
                          <a:cs typeface="Verdana"/>
                        </a:rPr>
                        <a:t> suprimida &lt; 1 </a:t>
                      </a:r>
                      <a:r>
                        <a:rPr lang="es-ES" sz="1200" baseline="0" dirty="0" err="1" smtClean="0">
                          <a:latin typeface="Verdana"/>
                          <a:cs typeface="Verdana"/>
                        </a:rPr>
                        <a:t>ng</a:t>
                      </a:r>
                      <a:r>
                        <a:rPr lang="es-ES" sz="1200" baseline="0" dirty="0" smtClean="0">
                          <a:latin typeface="Verdana"/>
                          <a:cs typeface="Verdana"/>
                        </a:rPr>
                        <a:t>/ml y </a:t>
                      </a:r>
                      <a:r>
                        <a:rPr lang="es-ES" sz="1200" baseline="0" dirty="0" err="1" smtClean="0">
                          <a:latin typeface="Verdana"/>
                          <a:cs typeface="Verdana"/>
                        </a:rPr>
                        <a:t>Tg</a:t>
                      </a:r>
                      <a:r>
                        <a:rPr lang="es-ES" sz="1200" baseline="0" dirty="0" smtClean="0">
                          <a:latin typeface="Verdana"/>
                          <a:cs typeface="Verdana"/>
                        </a:rPr>
                        <a:t> estimulada &gt;1 y</a:t>
                      </a:r>
                    </a:p>
                    <a:p>
                      <a:pPr marL="0" indent="0" algn="just">
                        <a:buFontTx/>
                        <a:buNone/>
                      </a:pPr>
                      <a:r>
                        <a:rPr lang="es-ES" sz="1200" baseline="0" dirty="0" smtClean="0">
                          <a:latin typeface="Verdana"/>
                          <a:cs typeface="Verdana"/>
                        </a:rPr>
                        <a:t>   &lt; 10 </a:t>
                      </a:r>
                      <a:r>
                        <a:rPr lang="es-ES" sz="1200" baseline="0" dirty="0" err="1" smtClean="0">
                          <a:latin typeface="Verdana"/>
                          <a:cs typeface="Verdana"/>
                        </a:rPr>
                        <a:t>ng</a:t>
                      </a:r>
                      <a:r>
                        <a:rPr lang="es-ES" sz="1200" baseline="0" dirty="0" smtClean="0">
                          <a:latin typeface="Verdana"/>
                          <a:cs typeface="Verdana"/>
                        </a:rPr>
                        <a:t>/</a:t>
                      </a:r>
                      <a:r>
                        <a:rPr lang="es-ES" sz="1200" baseline="0" dirty="0" err="1" smtClean="0">
                          <a:latin typeface="Verdana"/>
                          <a:cs typeface="Verdana"/>
                        </a:rPr>
                        <a:t>mL</a:t>
                      </a:r>
                      <a:endParaRPr lang="es-ES" sz="1200" baseline="0" dirty="0" smtClean="0">
                        <a:latin typeface="Verdana"/>
                        <a:cs typeface="Verdana"/>
                      </a:endParaRPr>
                    </a:p>
                    <a:p>
                      <a:pPr marL="171450" indent="-171450" algn="just">
                        <a:buFontTx/>
                        <a:buChar char="-"/>
                      </a:pPr>
                      <a:r>
                        <a:rPr lang="es-ES" sz="1200" baseline="0" dirty="0" smtClean="0">
                          <a:latin typeface="Verdana"/>
                          <a:cs typeface="Verdana"/>
                        </a:rPr>
                        <a:t>Ecografía con cambios inespecíficos o ganglios </a:t>
                      </a:r>
                      <a:r>
                        <a:rPr lang="es-ES" sz="1200" baseline="0" dirty="0" err="1" smtClean="0">
                          <a:latin typeface="Verdana"/>
                          <a:cs typeface="Verdana"/>
                        </a:rPr>
                        <a:t>subcentimétricos</a:t>
                      </a:r>
                      <a:endParaRPr lang="es-ES" sz="1200" baseline="0" dirty="0" smtClean="0">
                        <a:latin typeface="Verdana"/>
                        <a:cs typeface="Verdana"/>
                      </a:endParaRPr>
                    </a:p>
                    <a:p>
                      <a:pPr marL="171450" indent="-171450">
                        <a:buFontTx/>
                        <a:buChar char="-"/>
                      </a:pPr>
                      <a:r>
                        <a:rPr lang="es-ES" sz="1200" baseline="0" dirty="0" smtClean="0">
                          <a:latin typeface="Verdana"/>
                          <a:cs typeface="Verdana"/>
                        </a:rPr>
                        <a:t>WBS con cambios inespecíficos u otras técnicas no completamente normales</a:t>
                      </a:r>
                      <a:endParaRPr lang="es-ES" sz="1200" dirty="0">
                        <a:latin typeface="Verdana"/>
                        <a:cs typeface="Verdana"/>
                      </a:endParaRPr>
                    </a:p>
                  </a:txBody>
                  <a:tcPr marL="91449" marR="91449" marT="45726" marB="45726"/>
                </a:tc>
                <a:tc>
                  <a:txBody>
                    <a:bodyPr/>
                    <a:lstStyle/>
                    <a:p>
                      <a:r>
                        <a:rPr lang="es-ES" sz="1200" dirty="0" smtClean="0">
                          <a:latin typeface="Verdana"/>
                          <a:cs typeface="Verdana"/>
                        </a:rPr>
                        <a:t>Cualquiera de los</a:t>
                      </a:r>
                      <a:r>
                        <a:rPr lang="es-ES" sz="1200" baseline="0" dirty="0" smtClean="0">
                          <a:latin typeface="Verdana"/>
                          <a:cs typeface="Verdana"/>
                        </a:rPr>
                        <a:t> siguientes</a:t>
                      </a:r>
                    </a:p>
                    <a:p>
                      <a:pPr marL="171450" indent="-171450">
                        <a:buFontTx/>
                        <a:buChar char="-"/>
                      </a:pPr>
                      <a:r>
                        <a:rPr lang="es-ES" sz="1200" baseline="0" dirty="0" err="1" smtClean="0">
                          <a:latin typeface="Verdana"/>
                          <a:cs typeface="Verdana"/>
                        </a:rPr>
                        <a:t>Tg</a:t>
                      </a:r>
                      <a:r>
                        <a:rPr lang="es-ES" sz="1200" baseline="0" dirty="0" smtClean="0">
                          <a:latin typeface="Verdana"/>
                          <a:cs typeface="Verdana"/>
                        </a:rPr>
                        <a:t> suprimida&gt;1 </a:t>
                      </a:r>
                      <a:r>
                        <a:rPr lang="es-ES" sz="1200" baseline="0" dirty="0" err="1" smtClean="0">
                          <a:latin typeface="Verdana"/>
                          <a:cs typeface="Verdana"/>
                        </a:rPr>
                        <a:t>ng</a:t>
                      </a:r>
                      <a:r>
                        <a:rPr lang="es-ES" sz="1200" baseline="0" dirty="0" smtClean="0">
                          <a:latin typeface="Verdana"/>
                          <a:cs typeface="Verdana"/>
                        </a:rPr>
                        <a:t>/</a:t>
                      </a:r>
                      <a:r>
                        <a:rPr lang="es-ES" sz="1200" baseline="0" dirty="0" err="1" smtClean="0">
                          <a:latin typeface="Verdana"/>
                          <a:cs typeface="Verdana"/>
                        </a:rPr>
                        <a:t>mL</a:t>
                      </a:r>
                      <a:r>
                        <a:rPr lang="es-ES" sz="1200" baseline="0" dirty="0" smtClean="0">
                          <a:latin typeface="Verdana"/>
                          <a:cs typeface="Verdana"/>
                        </a:rPr>
                        <a:t> o estimulada </a:t>
                      </a:r>
                      <a:r>
                        <a:rPr lang="es-ES" sz="1200" baseline="0" dirty="0" err="1" smtClean="0">
                          <a:latin typeface="Verdana"/>
                          <a:cs typeface="Verdana"/>
                        </a:rPr>
                        <a:t>Tg</a:t>
                      </a:r>
                      <a:r>
                        <a:rPr lang="es-ES" sz="1200" baseline="0" dirty="0" smtClean="0">
                          <a:latin typeface="Verdana"/>
                          <a:cs typeface="Verdana"/>
                        </a:rPr>
                        <a:t> &gt;10 </a:t>
                      </a:r>
                      <a:r>
                        <a:rPr lang="es-ES" sz="1200" baseline="0" dirty="0" err="1" smtClean="0">
                          <a:latin typeface="Verdana"/>
                          <a:cs typeface="Verdana"/>
                        </a:rPr>
                        <a:t>ng</a:t>
                      </a:r>
                      <a:r>
                        <a:rPr lang="es-ES" sz="1200" baseline="0" dirty="0" smtClean="0">
                          <a:latin typeface="Verdana"/>
                          <a:cs typeface="Verdana"/>
                        </a:rPr>
                        <a:t>/</a:t>
                      </a:r>
                      <a:r>
                        <a:rPr lang="es-ES" sz="1200" baseline="0" dirty="0" err="1" smtClean="0">
                          <a:latin typeface="Verdana"/>
                          <a:cs typeface="Verdana"/>
                        </a:rPr>
                        <a:t>mL</a:t>
                      </a:r>
                      <a:endParaRPr lang="es-ES" sz="1200" baseline="0" dirty="0" smtClean="0">
                        <a:latin typeface="Verdana"/>
                        <a:cs typeface="Verdana"/>
                      </a:endParaRPr>
                    </a:p>
                    <a:p>
                      <a:pPr marL="171450" indent="-171450">
                        <a:buFontTx/>
                        <a:buChar char="-"/>
                      </a:pPr>
                      <a:r>
                        <a:rPr lang="es-ES" sz="1200" baseline="0" dirty="0" smtClean="0">
                          <a:latin typeface="Verdana"/>
                          <a:cs typeface="Verdana"/>
                        </a:rPr>
                        <a:t>Valores de </a:t>
                      </a:r>
                      <a:r>
                        <a:rPr lang="es-ES" sz="1200" baseline="0" dirty="0" err="1" smtClean="0">
                          <a:latin typeface="Verdana"/>
                          <a:cs typeface="Verdana"/>
                        </a:rPr>
                        <a:t>Tg</a:t>
                      </a:r>
                      <a:r>
                        <a:rPr lang="es-ES" sz="1200" baseline="0" dirty="0" smtClean="0">
                          <a:latin typeface="Verdana"/>
                          <a:cs typeface="Verdana"/>
                        </a:rPr>
                        <a:t> en aumento</a:t>
                      </a:r>
                    </a:p>
                    <a:p>
                      <a:pPr marL="171450" indent="-171450">
                        <a:buFontTx/>
                        <a:buChar char="-"/>
                      </a:pPr>
                      <a:r>
                        <a:rPr lang="es-ES" sz="1200" baseline="0" dirty="0" smtClean="0">
                          <a:latin typeface="Verdana"/>
                          <a:cs typeface="Verdana"/>
                        </a:rPr>
                        <a:t>Enfermedad persistente o de nueva </a:t>
                      </a:r>
                      <a:r>
                        <a:rPr lang="es-ES" sz="1200" baseline="0" dirty="0" err="1" smtClean="0">
                          <a:latin typeface="Verdana"/>
                          <a:cs typeface="Verdana"/>
                        </a:rPr>
                        <a:t>aparicion</a:t>
                      </a:r>
                      <a:r>
                        <a:rPr lang="es-ES" sz="1200" baseline="0" dirty="0" smtClean="0">
                          <a:latin typeface="Verdana"/>
                          <a:cs typeface="Verdana"/>
                        </a:rPr>
                        <a:t> en otras técnicas o en WBS o PET/CT</a:t>
                      </a:r>
                      <a:endParaRPr lang="es-ES" sz="1200" dirty="0">
                        <a:latin typeface="Verdana"/>
                        <a:cs typeface="Verdana"/>
                      </a:endParaRPr>
                    </a:p>
                  </a:txBody>
                  <a:tcPr marL="91449" marR="91449" marT="45726" marB="45726"/>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4"/>
          <p:cNvSpPr>
            <a:spLocks noChangeArrowheads="1"/>
          </p:cNvSpPr>
          <p:nvPr/>
        </p:nvSpPr>
        <p:spPr bwMode="auto">
          <a:xfrm>
            <a:off x="457200"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lnSpc>
                <a:spcPct val="110000"/>
              </a:lnSpc>
              <a:spcBef>
                <a:spcPts val="0"/>
              </a:spcBef>
              <a:spcAft>
                <a:spcPts val="0"/>
              </a:spcAft>
              <a:defRPr/>
            </a:pPr>
            <a:r>
              <a:rPr lang="es-ES" sz="3200" b="1" dirty="0">
                <a:solidFill>
                  <a:srgbClr val="000000"/>
                </a:solidFill>
                <a:ea typeface="+mn-ea"/>
                <a:cs typeface="+mn-cs"/>
              </a:rPr>
              <a:t>ESTRATIFICACIÓN DINÁMICA DEL RIESGO</a:t>
            </a:r>
          </a:p>
          <a:p>
            <a:pPr algn="ctr" fontAlgn="auto">
              <a:spcBef>
                <a:spcPts val="0"/>
              </a:spcBef>
              <a:spcAft>
                <a:spcPts val="0"/>
              </a:spcAft>
              <a:defRPr/>
            </a:pPr>
            <a:r>
              <a:rPr lang="es-ES" sz="1400" b="1" dirty="0" err="1">
                <a:solidFill>
                  <a:schemeClr val="tx1">
                    <a:lumMod val="65000"/>
                    <a:lumOff val="35000"/>
                  </a:schemeClr>
                </a:solidFill>
                <a:ea typeface="+mn-ea"/>
                <a:cs typeface="+mn-cs"/>
              </a:rPr>
              <a:t>Tuttle</a:t>
            </a:r>
            <a:r>
              <a:rPr lang="es-ES" sz="1400" b="1" dirty="0">
                <a:solidFill>
                  <a:schemeClr val="tx1">
                    <a:lumMod val="65000"/>
                    <a:lumOff val="35000"/>
                  </a:schemeClr>
                </a:solidFill>
                <a:ea typeface="+mn-ea"/>
                <a:cs typeface="+mn-cs"/>
              </a:rPr>
              <a:t> et al. </a:t>
            </a:r>
            <a:r>
              <a:rPr lang="es-ES" sz="1400" b="1" dirty="0" err="1">
                <a:solidFill>
                  <a:schemeClr val="tx1">
                    <a:lumMod val="65000"/>
                    <a:lumOff val="35000"/>
                  </a:schemeClr>
                </a:solidFill>
                <a:ea typeface="+mn-ea"/>
                <a:cs typeface="+mn-cs"/>
              </a:rPr>
              <a:t>Thyroid</a:t>
            </a:r>
            <a:r>
              <a:rPr lang="es-ES" sz="1400" b="1" dirty="0">
                <a:solidFill>
                  <a:schemeClr val="tx1">
                    <a:lumMod val="65000"/>
                    <a:lumOff val="35000"/>
                  </a:schemeClr>
                </a:solidFill>
                <a:ea typeface="+mn-ea"/>
                <a:cs typeface="+mn-cs"/>
              </a:rPr>
              <a:t> 2010;20:1341; </a:t>
            </a:r>
            <a:r>
              <a:rPr lang="es-ES" sz="1400" b="1" dirty="0" err="1">
                <a:solidFill>
                  <a:schemeClr val="tx1">
                    <a:lumMod val="65000"/>
                    <a:lumOff val="35000"/>
                  </a:schemeClr>
                </a:solidFill>
                <a:ea typeface="+mn-ea"/>
                <a:cs typeface="+mn-cs"/>
              </a:rPr>
              <a:t>Vaisman</a:t>
            </a:r>
            <a:r>
              <a:rPr lang="es-ES" sz="1400" b="1" dirty="0">
                <a:solidFill>
                  <a:schemeClr val="tx1">
                    <a:lumMod val="65000"/>
                    <a:lumOff val="35000"/>
                  </a:schemeClr>
                </a:solidFill>
                <a:ea typeface="+mn-ea"/>
                <a:cs typeface="+mn-cs"/>
              </a:rPr>
              <a:t> et al. CEN 2012;77:132;</a:t>
            </a:r>
          </a:p>
          <a:p>
            <a:pPr algn="ctr" fontAlgn="auto">
              <a:spcBef>
                <a:spcPts val="0"/>
              </a:spcBef>
              <a:spcAft>
                <a:spcPts val="0"/>
              </a:spcAft>
              <a:defRPr/>
            </a:pPr>
            <a:r>
              <a:rPr lang="es-ES" sz="1400" b="1" dirty="0">
                <a:solidFill>
                  <a:schemeClr val="tx1">
                    <a:lumMod val="65000"/>
                    <a:lumOff val="35000"/>
                  </a:schemeClr>
                </a:solidFill>
                <a:ea typeface="+mn-ea"/>
                <a:cs typeface="+mn-cs"/>
              </a:rPr>
              <a:t> </a:t>
            </a:r>
            <a:r>
              <a:rPr lang="es-ES" sz="1400" b="1" dirty="0" err="1">
                <a:solidFill>
                  <a:schemeClr val="tx1">
                    <a:lumMod val="65000"/>
                    <a:lumOff val="35000"/>
                  </a:schemeClr>
                </a:solidFill>
                <a:ea typeface="+mn-ea"/>
                <a:cs typeface="+mn-cs"/>
              </a:rPr>
              <a:t>Vaisman</a:t>
            </a:r>
            <a:r>
              <a:rPr lang="es-ES" sz="1400" b="1" dirty="0">
                <a:solidFill>
                  <a:schemeClr val="tx1">
                    <a:lumMod val="65000"/>
                    <a:lumOff val="35000"/>
                  </a:schemeClr>
                </a:solidFill>
                <a:ea typeface="+mn-ea"/>
                <a:cs typeface="+mn-cs"/>
              </a:rPr>
              <a:t> et al. </a:t>
            </a:r>
            <a:r>
              <a:rPr lang="es-ES" sz="1400" b="1" dirty="0" err="1">
                <a:solidFill>
                  <a:schemeClr val="tx1">
                    <a:lumMod val="65000"/>
                    <a:lumOff val="35000"/>
                  </a:schemeClr>
                </a:solidFill>
                <a:ea typeface="+mn-ea"/>
                <a:cs typeface="+mn-cs"/>
              </a:rPr>
              <a:t>Thyroid</a:t>
            </a:r>
            <a:r>
              <a:rPr lang="es-ES" sz="1400" b="1" dirty="0">
                <a:solidFill>
                  <a:schemeClr val="tx1">
                    <a:lumMod val="65000"/>
                    <a:lumOff val="35000"/>
                  </a:schemeClr>
                </a:solidFill>
                <a:ea typeface="+mn-ea"/>
                <a:cs typeface="+mn-cs"/>
              </a:rPr>
              <a:t> 2011; 21:1317; </a:t>
            </a:r>
            <a:r>
              <a:rPr lang="es-ES" sz="1400" b="1" dirty="0" err="1">
                <a:solidFill>
                  <a:schemeClr val="tx1">
                    <a:lumMod val="65000"/>
                    <a:lumOff val="35000"/>
                  </a:schemeClr>
                </a:solidFill>
                <a:ea typeface="+mn-ea"/>
                <a:cs typeface="+mn-cs"/>
              </a:rPr>
              <a:t>Tuttle</a:t>
            </a:r>
            <a:r>
              <a:rPr lang="es-ES" sz="1400" b="1" dirty="0">
                <a:solidFill>
                  <a:schemeClr val="tx1">
                    <a:lumMod val="65000"/>
                    <a:lumOff val="35000"/>
                  </a:schemeClr>
                </a:solidFill>
                <a:ea typeface="+mn-ea"/>
                <a:cs typeface="+mn-cs"/>
              </a:rPr>
              <a:t>. </a:t>
            </a:r>
            <a:r>
              <a:rPr lang="es-ES" sz="1400" b="1" dirty="0" err="1">
                <a:solidFill>
                  <a:schemeClr val="tx1">
                    <a:lumMod val="65000"/>
                    <a:lumOff val="35000"/>
                  </a:schemeClr>
                </a:solidFill>
                <a:ea typeface="+mn-ea"/>
                <a:cs typeface="+mn-cs"/>
              </a:rPr>
              <a:t>Endocrine</a:t>
            </a:r>
            <a:r>
              <a:rPr lang="es-ES" sz="1400" b="1" dirty="0">
                <a:solidFill>
                  <a:schemeClr val="tx1">
                    <a:lumMod val="65000"/>
                    <a:lumOff val="35000"/>
                  </a:schemeClr>
                </a:solidFill>
                <a:ea typeface="+mn-ea"/>
                <a:cs typeface="+mn-cs"/>
              </a:rPr>
              <a:t> 2014;46:363</a:t>
            </a:r>
            <a:endParaRPr lang="es-ES_tradnl" sz="1400" b="1" dirty="0">
              <a:solidFill>
                <a:schemeClr val="tx1">
                  <a:lumMod val="65000"/>
                  <a:lumOff val="35000"/>
                </a:schemeClr>
              </a:solidFill>
              <a:ea typeface="+mn-ea"/>
              <a:cs typeface="+mn-cs"/>
            </a:endParaRPr>
          </a:p>
        </p:txBody>
      </p:sp>
      <p:sp>
        <p:nvSpPr>
          <p:cNvPr id="11" name="10 Forma libre"/>
          <p:cNvSpPr>
            <a:spLocks/>
          </p:cNvSpPr>
          <p:nvPr/>
        </p:nvSpPr>
        <p:spPr bwMode="auto">
          <a:xfrm>
            <a:off x="74613" y="1577975"/>
            <a:ext cx="2082800" cy="1250950"/>
          </a:xfrm>
          <a:custGeom>
            <a:avLst/>
            <a:gdLst>
              <a:gd name="T0" fmla="*/ 0 w 2083319"/>
              <a:gd name="T1" fmla="*/ 0 h 1249991"/>
              <a:gd name="T2" fmla="*/ 2082800 w 2083319"/>
              <a:gd name="T3" fmla="*/ 0 h 1249991"/>
              <a:gd name="T4" fmla="*/ 2082800 w 2083319"/>
              <a:gd name="T5" fmla="*/ 1250950 h 1249991"/>
              <a:gd name="T6" fmla="*/ 0 w 2083319"/>
              <a:gd name="T7" fmla="*/ 1250950 h 1249991"/>
              <a:gd name="T8" fmla="*/ 0 w 2083319"/>
              <a:gd name="T9" fmla="*/ 0 h 1249991"/>
              <a:gd name="T10" fmla="*/ 0 60000 65536"/>
              <a:gd name="T11" fmla="*/ 0 60000 65536"/>
              <a:gd name="T12" fmla="*/ 0 60000 65536"/>
              <a:gd name="T13" fmla="*/ 0 60000 65536"/>
              <a:gd name="T14" fmla="*/ 0 60000 65536"/>
              <a:gd name="T15" fmla="*/ 0 w 2083319"/>
              <a:gd name="T16" fmla="*/ 0 h 1249991"/>
              <a:gd name="T17" fmla="*/ 2083319 w 2083319"/>
              <a:gd name="T18" fmla="*/ 1249991 h 1249991"/>
            </a:gdLst>
            <a:ahLst/>
            <a:cxnLst>
              <a:cxn ang="T10">
                <a:pos x="T0" y="T1"/>
              </a:cxn>
              <a:cxn ang="T11">
                <a:pos x="T2" y="T3"/>
              </a:cxn>
              <a:cxn ang="T12">
                <a:pos x="T4" y="T5"/>
              </a:cxn>
              <a:cxn ang="T13">
                <a:pos x="T6" y="T7"/>
              </a:cxn>
              <a:cxn ang="T14">
                <a:pos x="T8" y="T9"/>
              </a:cxn>
            </a:cxnLst>
            <a:rect l="T15" t="T16" r="T17" b="T18"/>
            <a:pathLst>
              <a:path w="2083319" h="1249991">
                <a:moveTo>
                  <a:pt x="0" y="0"/>
                </a:moveTo>
                <a:lnTo>
                  <a:pt x="2083319" y="0"/>
                </a:lnTo>
                <a:lnTo>
                  <a:pt x="2083319" y="1249991"/>
                </a:lnTo>
                <a:lnTo>
                  <a:pt x="0" y="1249991"/>
                </a:lnTo>
                <a:lnTo>
                  <a:pt x="0" y="0"/>
                </a:lnTo>
                <a:close/>
              </a:path>
            </a:pathLst>
          </a:custGeom>
          <a:solidFill>
            <a:srgbClr val="77933C"/>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p>
            <a:pPr algn="ctr" defTabSz="1066800" fontAlgn="auto">
              <a:lnSpc>
                <a:spcPct val="90000"/>
              </a:lnSpc>
              <a:spcBef>
                <a:spcPts val="0"/>
              </a:spcBef>
              <a:spcAft>
                <a:spcPct val="35000"/>
              </a:spcAft>
              <a:defRPr/>
            </a:pPr>
            <a:r>
              <a:rPr lang="es-ES_tradnl" sz="2400" b="1" dirty="0">
                <a:solidFill>
                  <a:schemeClr val="lt1"/>
                </a:solidFill>
                <a:latin typeface="+mn-lt"/>
                <a:ea typeface="+mn-ea"/>
                <a:cs typeface="+mn-cs"/>
              </a:rPr>
              <a:t>Respuesta excelente</a:t>
            </a:r>
          </a:p>
        </p:txBody>
      </p:sp>
      <p:sp>
        <p:nvSpPr>
          <p:cNvPr id="12" name="11 Forma libre"/>
          <p:cNvSpPr>
            <a:spLocks/>
          </p:cNvSpPr>
          <p:nvPr/>
        </p:nvSpPr>
        <p:spPr bwMode="auto">
          <a:xfrm>
            <a:off x="2366963" y="1577975"/>
            <a:ext cx="2082800" cy="1250950"/>
          </a:xfrm>
          <a:custGeom>
            <a:avLst/>
            <a:gdLst>
              <a:gd name="T0" fmla="*/ 0 w 2083319"/>
              <a:gd name="T1" fmla="*/ 0 h 1249991"/>
              <a:gd name="T2" fmla="*/ 2082800 w 2083319"/>
              <a:gd name="T3" fmla="*/ 0 h 1249991"/>
              <a:gd name="T4" fmla="*/ 2082800 w 2083319"/>
              <a:gd name="T5" fmla="*/ 1250950 h 1249991"/>
              <a:gd name="T6" fmla="*/ 0 w 2083319"/>
              <a:gd name="T7" fmla="*/ 1250950 h 1249991"/>
              <a:gd name="T8" fmla="*/ 0 w 2083319"/>
              <a:gd name="T9" fmla="*/ 0 h 1249991"/>
              <a:gd name="T10" fmla="*/ 0 60000 65536"/>
              <a:gd name="T11" fmla="*/ 0 60000 65536"/>
              <a:gd name="T12" fmla="*/ 0 60000 65536"/>
              <a:gd name="T13" fmla="*/ 0 60000 65536"/>
              <a:gd name="T14" fmla="*/ 0 60000 65536"/>
              <a:gd name="T15" fmla="*/ 0 w 2083319"/>
              <a:gd name="T16" fmla="*/ 0 h 1249991"/>
              <a:gd name="T17" fmla="*/ 2083319 w 2083319"/>
              <a:gd name="T18" fmla="*/ 1249991 h 1249991"/>
            </a:gdLst>
            <a:ahLst/>
            <a:cxnLst>
              <a:cxn ang="T10">
                <a:pos x="T0" y="T1"/>
              </a:cxn>
              <a:cxn ang="T11">
                <a:pos x="T2" y="T3"/>
              </a:cxn>
              <a:cxn ang="T12">
                <a:pos x="T4" y="T5"/>
              </a:cxn>
              <a:cxn ang="T13">
                <a:pos x="T6" y="T7"/>
              </a:cxn>
              <a:cxn ang="T14">
                <a:pos x="T8" y="T9"/>
              </a:cxn>
            </a:cxnLst>
            <a:rect l="T15" t="T16" r="T17" b="T18"/>
            <a:pathLst>
              <a:path w="2083319" h="1249991">
                <a:moveTo>
                  <a:pt x="0" y="0"/>
                </a:moveTo>
                <a:lnTo>
                  <a:pt x="2083319" y="0"/>
                </a:lnTo>
                <a:lnTo>
                  <a:pt x="2083319" y="1249991"/>
                </a:lnTo>
                <a:lnTo>
                  <a:pt x="0" y="1249991"/>
                </a:lnTo>
                <a:lnTo>
                  <a:pt x="0" y="0"/>
                </a:lnTo>
                <a:close/>
              </a:path>
            </a:pathLst>
          </a:custGeom>
          <a:solidFill>
            <a:srgbClr val="21596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p>
            <a:pPr algn="ctr" defTabSz="1066800" fontAlgn="auto">
              <a:lnSpc>
                <a:spcPct val="90000"/>
              </a:lnSpc>
              <a:spcBef>
                <a:spcPts val="0"/>
              </a:spcBef>
              <a:spcAft>
                <a:spcPct val="35000"/>
              </a:spcAft>
              <a:defRPr/>
            </a:pPr>
            <a:r>
              <a:rPr lang="es-ES_tradnl" sz="2400" b="1" dirty="0">
                <a:solidFill>
                  <a:schemeClr val="lt1"/>
                </a:solidFill>
                <a:latin typeface="+mn-lt"/>
                <a:ea typeface="+mn-ea"/>
                <a:cs typeface="+mn-cs"/>
              </a:rPr>
              <a:t>Respuesta indeterminada</a:t>
            </a:r>
          </a:p>
        </p:txBody>
      </p:sp>
      <p:sp>
        <p:nvSpPr>
          <p:cNvPr id="13" name="12 Forma libre"/>
          <p:cNvSpPr>
            <a:spLocks/>
          </p:cNvSpPr>
          <p:nvPr/>
        </p:nvSpPr>
        <p:spPr bwMode="auto">
          <a:xfrm>
            <a:off x="4657725" y="1577975"/>
            <a:ext cx="2084388" cy="1250950"/>
          </a:xfrm>
          <a:custGeom>
            <a:avLst/>
            <a:gdLst>
              <a:gd name="T0" fmla="*/ 0 w 2083319"/>
              <a:gd name="T1" fmla="*/ 0 h 1249991"/>
              <a:gd name="T2" fmla="*/ 2084388 w 2083319"/>
              <a:gd name="T3" fmla="*/ 0 h 1249991"/>
              <a:gd name="T4" fmla="*/ 2084388 w 2083319"/>
              <a:gd name="T5" fmla="*/ 1250950 h 1249991"/>
              <a:gd name="T6" fmla="*/ 0 w 2083319"/>
              <a:gd name="T7" fmla="*/ 1250950 h 1249991"/>
              <a:gd name="T8" fmla="*/ 0 w 2083319"/>
              <a:gd name="T9" fmla="*/ 0 h 1249991"/>
              <a:gd name="T10" fmla="*/ 0 60000 65536"/>
              <a:gd name="T11" fmla="*/ 0 60000 65536"/>
              <a:gd name="T12" fmla="*/ 0 60000 65536"/>
              <a:gd name="T13" fmla="*/ 0 60000 65536"/>
              <a:gd name="T14" fmla="*/ 0 60000 65536"/>
              <a:gd name="T15" fmla="*/ 0 w 2083319"/>
              <a:gd name="T16" fmla="*/ 0 h 1249991"/>
              <a:gd name="T17" fmla="*/ 2083319 w 2083319"/>
              <a:gd name="T18" fmla="*/ 1249991 h 1249991"/>
            </a:gdLst>
            <a:ahLst/>
            <a:cxnLst>
              <a:cxn ang="T10">
                <a:pos x="T0" y="T1"/>
              </a:cxn>
              <a:cxn ang="T11">
                <a:pos x="T2" y="T3"/>
              </a:cxn>
              <a:cxn ang="T12">
                <a:pos x="T4" y="T5"/>
              </a:cxn>
              <a:cxn ang="T13">
                <a:pos x="T6" y="T7"/>
              </a:cxn>
              <a:cxn ang="T14">
                <a:pos x="T8" y="T9"/>
              </a:cxn>
            </a:cxnLst>
            <a:rect l="T15" t="T16" r="T17" b="T18"/>
            <a:pathLst>
              <a:path w="2083319" h="1249991">
                <a:moveTo>
                  <a:pt x="0" y="0"/>
                </a:moveTo>
                <a:lnTo>
                  <a:pt x="2083319" y="0"/>
                </a:lnTo>
                <a:lnTo>
                  <a:pt x="2083319" y="1249991"/>
                </a:lnTo>
                <a:lnTo>
                  <a:pt x="0" y="1249991"/>
                </a:lnTo>
                <a:lnTo>
                  <a:pt x="0" y="0"/>
                </a:lnTo>
                <a:close/>
              </a:path>
            </a:pathLst>
          </a:custGeom>
          <a:solidFill>
            <a:srgbClr val="E46C0A"/>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p>
            <a:pPr algn="ctr" defTabSz="1066800" fontAlgn="auto">
              <a:lnSpc>
                <a:spcPct val="90000"/>
              </a:lnSpc>
              <a:spcBef>
                <a:spcPts val="0"/>
              </a:spcBef>
              <a:spcAft>
                <a:spcPct val="35000"/>
              </a:spcAft>
              <a:defRPr/>
            </a:pPr>
            <a:r>
              <a:rPr lang="es-ES_tradnl" sz="2400" b="1">
                <a:solidFill>
                  <a:srgbClr val="FFFFFF"/>
                </a:solidFill>
                <a:ea typeface="+mn-ea"/>
                <a:cs typeface="+mn-cs"/>
              </a:rPr>
              <a:t>Respuesta bioquímica incompleta</a:t>
            </a:r>
          </a:p>
        </p:txBody>
      </p:sp>
      <p:sp>
        <p:nvSpPr>
          <p:cNvPr id="14" name="13 Forma libre"/>
          <p:cNvSpPr>
            <a:spLocks/>
          </p:cNvSpPr>
          <p:nvPr/>
        </p:nvSpPr>
        <p:spPr bwMode="auto">
          <a:xfrm>
            <a:off x="6950075" y="1577975"/>
            <a:ext cx="2082800" cy="1250950"/>
          </a:xfrm>
          <a:custGeom>
            <a:avLst/>
            <a:gdLst>
              <a:gd name="T0" fmla="*/ 0 w 2083319"/>
              <a:gd name="T1" fmla="*/ 0 h 1249991"/>
              <a:gd name="T2" fmla="*/ 2082800 w 2083319"/>
              <a:gd name="T3" fmla="*/ 0 h 1249991"/>
              <a:gd name="T4" fmla="*/ 2082800 w 2083319"/>
              <a:gd name="T5" fmla="*/ 1250950 h 1249991"/>
              <a:gd name="T6" fmla="*/ 0 w 2083319"/>
              <a:gd name="T7" fmla="*/ 1250950 h 1249991"/>
              <a:gd name="T8" fmla="*/ 0 w 2083319"/>
              <a:gd name="T9" fmla="*/ 0 h 1249991"/>
              <a:gd name="T10" fmla="*/ 0 60000 65536"/>
              <a:gd name="T11" fmla="*/ 0 60000 65536"/>
              <a:gd name="T12" fmla="*/ 0 60000 65536"/>
              <a:gd name="T13" fmla="*/ 0 60000 65536"/>
              <a:gd name="T14" fmla="*/ 0 60000 65536"/>
              <a:gd name="T15" fmla="*/ 0 w 2083319"/>
              <a:gd name="T16" fmla="*/ 0 h 1249991"/>
              <a:gd name="T17" fmla="*/ 2083319 w 2083319"/>
              <a:gd name="T18" fmla="*/ 1249991 h 1249991"/>
            </a:gdLst>
            <a:ahLst/>
            <a:cxnLst>
              <a:cxn ang="T10">
                <a:pos x="T0" y="T1"/>
              </a:cxn>
              <a:cxn ang="T11">
                <a:pos x="T2" y="T3"/>
              </a:cxn>
              <a:cxn ang="T12">
                <a:pos x="T4" y="T5"/>
              </a:cxn>
              <a:cxn ang="T13">
                <a:pos x="T6" y="T7"/>
              </a:cxn>
              <a:cxn ang="T14">
                <a:pos x="T8" y="T9"/>
              </a:cxn>
            </a:cxnLst>
            <a:rect l="T15" t="T16" r="T17" b="T18"/>
            <a:pathLst>
              <a:path w="2083319" h="1249991">
                <a:moveTo>
                  <a:pt x="0" y="0"/>
                </a:moveTo>
                <a:lnTo>
                  <a:pt x="2083319" y="0"/>
                </a:lnTo>
                <a:lnTo>
                  <a:pt x="2083319" y="1249991"/>
                </a:lnTo>
                <a:lnTo>
                  <a:pt x="0" y="1249991"/>
                </a:lnTo>
                <a:lnTo>
                  <a:pt x="0" y="0"/>
                </a:lnTo>
                <a:close/>
              </a:path>
            </a:pathLst>
          </a:custGeom>
          <a:solidFill>
            <a:srgbClr val="632523"/>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p>
            <a:pPr algn="ctr" defTabSz="1066800" fontAlgn="auto">
              <a:lnSpc>
                <a:spcPct val="90000"/>
              </a:lnSpc>
              <a:spcBef>
                <a:spcPts val="0"/>
              </a:spcBef>
              <a:spcAft>
                <a:spcPct val="35000"/>
              </a:spcAft>
              <a:defRPr/>
            </a:pPr>
            <a:r>
              <a:rPr lang="en-US" sz="2400" b="1" dirty="0" err="1">
                <a:solidFill>
                  <a:schemeClr val="lt1"/>
                </a:solidFill>
                <a:latin typeface="+mn-lt"/>
                <a:ea typeface="+mn-ea"/>
                <a:cs typeface="+mn-cs"/>
              </a:rPr>
              <a:t>Respuesta</a:t>
            </a:r>
            <a:r>
              <a:rPr lang="en-US" sz="2400" b="1" dirty="0">
                <a:solidFill>
                  <a:schemeClr val="lt1"/>
                </a:solidFill>
                <a:latin typeface="+mn-lt"/>
                <a:ea typeface="+mn-ea"/>
                <a:cs typeface="+mn-cs"/>
              </a:rPr>
              <a:t> e</a:t>
            </a:r>
            <a:r>
              <a:rPr lang="es-ES_tradnl" sz="2400" b="1" dirty="0" err="1">
                <a:solidFill>
                  <a:schemeClr val="lt1"/>
                </a:solidFill>
                <a:latin typeface="+mn-lt"/>
                <a:ea typeface="+mn-ea"/>
                <a:cs typeface="+mn-cs"/>
              </a:rPr>
              <a:t>structural</a:t>
            </a:r>
            <a:r>
              <a:rPr lang="es-ES_tradnl" sz="2400" b="1" dirty="0">
                <a:solidFill>
                  <a:schemeClr val="lt1"/>
                </a:solidFill>
                <a:latin typeface="+mn-lt"/>
                <a:ea typeface="+mn-ea"/>
                <a:cs typeface="+mn-cs"/>
              </a:rPr>
              <a:t> incompleta</a:t>
            </a:r>
          </a:p>
        </p:txBody>
      </p:sp>
      <p:sp>
        <p:nvSpPr>
          <p:cNvPr id="3" name="2 Forma libre"/>
          <p:cNvSpPr>
            <a:spLocks/>
          </p:cNvSpPr>
          <p:nvPr/>
        </p:nvSpPr>
        <p:spPr bwMode="auto">
          <a:xfrm>
            <a:off x="87313" y="3255963"/>
            <a:ext cx="2079625" cy="1249362"/>
          </a:xfrm>
          <a:custGeom>
            <a:avLst/>
            <a:gdLst>
              <a:gd name="T0" fmla="*/ 0 w 2080523"/>
              <a:gd name="T1" fmla="*/ 0 h 1248313"/>
              <a:gd name="T2" fmla="*/ 2079625 w 2080523"/>
              <a:gd name="T3" fmla="*/ 0 h 1248313"/>
              <a:gd name="T4" fmla="*/ 2079625 w 2080523"/>
              <a:gd name="T5" fmla="*/ 1249362 h 1248313"/>
              <a:gd name="T6" fmla="*/ 0 w 2080523"/>
              <a:gd name="T7" fmla="*/ 1249362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77933C"/>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defTabSz="800100" fontAlgn="auto">
              <a:lnSpc>
                <a:spcPct val="90000"/>
              </a:lnSpc>
              <a:spcBef>
                <a:spcPts val="0"/>
              </a:spcBef>
              <a:spcAft>
                <a:spcPct val="35000"/>
              </a:spcAft>
              <a:defRPr/>
            </a:pPr>
            <a:r>
              <a:rPr lang="es-ES_tradnl">
                <a:solidFill>
                  <a:srgbClr val="FFFFFF"/>
                </a:solidFill>
                <a:ea typeface="+mn-ea"/>
                <a:cs typeface="+mn-cs"/>
              </a:rPr>
              <a:t>No evidencia de enfermedad clínica, bioquímica o estructural</a:t>
            </a:r>
          </a:p>
        </p:txBody>
      </p:sp>
      <p:sp>
        <p:nvSpPr>
          <p:cNvPr id="7" name="6 Forma libre"/>
          <p:cNvSpPr>
            <a:spLocks/>
          </p:cNvSpPr>
          <p:nvPr/>
        </p:nvSpPr>
        <p:spPr bwMode="auto">
          <a:xfrm>
            <a:off x="2374900" y="3255963"/>
            <a:ext cx="2081213" cy="1249362"/>
          </a:xfrm>
          <a:custGeom>
            <a:avLst/>
            <a:gdLst>
              <a:gd name="T0" fmla="*/ 0 w 2080523"/>
              <a:gd name="T1" fmla="*/ 0 h 1248313"/>
              <a:gd name="T2" fmla="*/ 2081213 w 2080523"/>
              <a:gd name="T3" fmla="*/ 0 h 1248313"/>
              <a:gd name="T4" fmla="*/ 2081213 w 2080523"/>
              <a:gd name="T5" fmla="*/ 1249362 h 1248313"/>
              <a:gd name="T6" fmla="*/ 0 w 2080523"/>
              <a:gd name="T7" fmla="*/ 1249362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21596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defTabSz="800100" fontAlgn="auto">
              <a:lnSpc>
                <a:spcPct val="90000"/>
              </a:lnSpc>
              <a:spcBef>
                <a:spcPts val="0"/>
              </a:spcBef>
              <a:spcAft>
                <a:spcPct val="35000"/>
              </a:spcAft>
              <a:defRPr/>
            </a:pPr>
            <a:r>
              <a:rPr lang="es-ES_tradnl" dirty="0">
                <a:solidFill>
                  <a:srgbClr val="FFFFFF"/>
                </a:solidFill>
                <a:ea typeface="+mn-ea"/>
                <a:cs typeface="+mn-cs"/>
              </a:rPr>
              <a:t>Hallazgos estructurales o bioquímicos no claramente malignos</a:t>
            </a:r>
          </a:p>
        </p:txBody>
      </p:sp>
      <p:sp>
        <p:nvSpPr>
          <p:cNvPr id="8" name="7 Forma libre"/>
          <p:cNvSpPr>
            <a:spLocks/>
          </p:cNvSpPr>
          <p:nvPr/>
        </p:nvSpPr>
        <p:spPr bwMode="auto">
          <a:xfrm>
            <a:off x="4664075" y="3255963"/>
            <a:ext cx="2081213" cy="1249362"/>
          </a:xfrm>
          <a:custGeom>
            <a:avLst/>
            <a:gdLst>
              <a:gd name="T0" fmla="*/ 0 w 2080523"/>
              <a:gd name="T1" fmla="*/ 0 h 1248313"/>
              <a:gd name="T2" fmla="*/ 2081213 w 2080523"/>
              <a:gd name="T3" fmla="*/ 0 h 1248313"/>
              <a:gd name="T4" fmla="*/ 2081213 w 2080523"/>
              <a:gd name="T5" fmla="*/ 1249362 h 1248313"/>
              <a:gd name="T6" fmla="*/ 0 w 2080523"/>
              <a:gd name="T7" fmla="*/ 1249362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E46C0A"/>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defTabSz="800100" fontAlgn="auto">
              <a:lnSpc>
                <a:spcPct val="90000"/>
              </a:lnSpc>
              <a:spcBef>
                <a:spcPts val="0"/>
              </a:spcBef>
              <a:spcAft>
                <a:spcPct val="35000"/>
              </a:spcAft>
              <a:defRPr/>
            </a:pPr>
            <a:r>
              <a:rPr lang="es-ES" dirty="0" err="1">
                <a:solidFill>
                  <a:schemeClr val="bg1"/>
                </a:solidFill>
                <a:ea typeface="+mn-ea"/>
                <a:cs typeface="+mn-cs"/>
              </a:rPr>
              <a:t>Tg</a:t>
            </a:r>
            <a:r>
              <a:rPr lang="es-ES" dirty="0">
                <a:solidFill>
                  <a:schemeClr val="bg1"/>
                </a:solidFill>
                <a:ea typeface="+mn-ea"/>
                <a:cs typeface="+mn-cs"/>
              </a:rPr>
              <a:t> anormalmente ↑ (o </a:t>
            </a:r>
            <a:r>
              <a:rPr lang="es-ES" dirty="0" err="1">
                <a:solidFill>
                  <a:schemeClr val="bg1"/>
                </a:solidFill>
                <a:ea typeface="+mn-ea"/>
                <a:cs typeface="+mn-cs"/>
              </a:rPr>
              <a:t>acTg</a:t>
            </a:r>
            <a:r>
              <a:rPr lang="es-ES" dirty="0">
                <a:solidFill>
                  <a:schemeClr val="bg1"/>
                </a:solidFill>
                <a:ea typeface="+mn-ea"/>
                <a:cs typeface="+mn-cs"/>
              </a:rPr>
              <a:t> en ↑). Ausencia de enfermedad localizable</a:t>
            </a:r>
            <a:endParaRPr lang="es-ES_tradnl" dirty="0">
              <a:solidFill>
                <a:schemeClr val="bg1"/>
              </a:solidFill>
              <a:ea typeface="+mn-ea"/>
              <a:cs typeface="+mn-cs"/>
            </a:endParaRPr>
          </a:p>
        </p:txBody>
      </p:sp>
      <p:sp>
        <p:nvSpPr>
          <p:cNvPr id="9" name="8 Forma libre"/>
          <p:cNvSpPr>
            <a:spLocks/>
          </p:cNvSpPr>
          <p:nvPr/>
        </p:nvSpPr>
        <p:spPr bwMode="auto">
          <a:xfrm>
            <a:off x="6953250" y="3255963"/>
            <a:ext cx="2079625" cy="1249362"/>
          </a:xfrm>
          <a:custGeom>
            <a:avLst/>
            <a:gdLst>
              <a:gd name="T0" fmla="*/ 0 w 2080523"/>
              <a:gd name="T1" fmla="*/ 0 h 1248313"/>
              <a:gd name="T2" fmla="*/ 2079625 w 2080523"/>
              <a:gd name="T3" fmla="*/ 0 h 1248313"/>
              <a:gd name="T4" fmla="*/ 2079625 w 2080523"/>
              <a:gd name="T5" fmla="*/ 1249362 h 1248313"/>
              <a:gd name="T6" fmla="*/ 0 w 2080523"/>
              <a:gd name="T7" fmla="*/ 1249362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632523"/>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fontAlgn="auto">
              <a:spcBef>
                <a:spcPts val="0"/>
              </a:spcBef>
              <a:spcAft>
                <a:spcPts val="0"/>
              </a:spcAft>
              <a:defRPr/>
            </a:pPr>
            <a:r>
              <a:rPr lang="es-ES" altLang="es-ES" dirty="0" err="1">
                <a:solidFill>
                  <a:schemeClr val="bg1"/>
                </a:solidFill>
                <a:latin typeface="+mn-lt"/>
                <a:ea typeface="+mn-ea"/>
                <a:cs typeface="+mn-cs"/>
              </a:rPr>
              <a:t>loc-reg</a:t>
            </a:r>
            <a:r>
              <a:rPr lang="es-ES" altLang="es-ES" dirty="0">
                <a:solidFill>
                  <a:schemeClr val="bg1"/>
                </a:solidFill>
                <a:latin typeface="+mn-lt"/>
                <a:ea typeface="+mn-ea"/>
                <a:cs typeface="+mn-cs"/>
              </a:rPr>
              <a:t> /distancia persistente o nueva</a:t>
            </a:r>
          </a:p>
        </p:txBody>
      </p:sp>
      <p:sp>
        <p:nvSpPr>
          <p:cNvPr id="17" name="16 Forma libre"/>
          <p:cNvSpPr>
            <a:spLocks/>
          </p:cNvSpPr>
          <p:nvPr/>
        </p:nvSpPr>
        <p:spPr bwMode="auto">
          <a:xfrm>
            <a:off x="82550" y="4984750"/>
            <a:ext cx="2081213" cy="1249363"/>
          </a:xfrm>
          <a:custGeom>
            <a:avLst/>
            <a:gdLst>
              <a:gd name="T0" fmla="*/ 0 w 2080523"/>
              <a:gd name="T1" fmla="*/ 0 h 1248313"/>
              <a:gd name="T2" fmla="*/ 2081213 w 2080523"/>
              <a:gd name="T3" fmla="*/ 0 h 1248313"/>
              <a:gd name="T4" fmla="*/ 2081213 w 2080523"/>
              <a:gd name="T5" fmla="*/ 1249363 h 1248313"/>
              <a:gd name="T6" fmla="*/ 0 w 2080523"/>
              <a:gd name="T7" fmla="*/ 1249363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77933C"/>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defTabSz="800100" fontAlgn="auto">
              <a:lnSpc>
                <a:spcPct val="90000"/>
              </a:lnSpc>
              <a:spcBef>
                <a:spcPts val="0"/>
              </a:spcBef>
              <a:spcAft>
                <a:spcPct val="35000"/>
              </a:spcAft>
              <a:defRPr/>
            </a:pPr>
            <a:r>
              <a:rPr lang="es-ES_tradnl" b="1" dirty="0">
                <a:solidFill>
                  <a:srgbClr val="FFFF00"/>
                </a:solidFill>
                <a:latin typeface="+mn-lt"/>
                <a:ea typeface="+mn-ea"/>
                <a:cs typeface="+mn-cs"/>
              </a:rPr>
              <a:t>TASA DE RECIDIVAS MUY BAJA</a:t>
            </a:r>
          </a:p>
        </p:txBody>
      </p:sp>
      <p:sp>
        <p:nvSpPr>
          <p:cNvPr id="18" name="17 Forma libre"/>
          <p:cNvSpPr>
            <a:spLocks/>
          </p:cNvSpPr>
          <p:nvPr/>
        </p:nvSpPr>
        <p:spPr bwMode="auto">
          <a:xfrm>
            <a:off x="2371725" y="4984750"/>
            <a:ext cx="2079625" cy="1249363"/>
          </a:xfrm>
          <a:custGeom>
            <a:avLst/>
            <a:gdLst>
              <a:gd name="T0" fmla="*/ 0 w 2080523"/>
              <a:gd name="T1" fmla="*/ 0 h 1248313"/>
              <a:gd name="T2" fmla="*/ 2079625 w 2080523"/>
              <a:gd name="T3" fmla="*/ 0 h 1248313"/>
              <a:gd name="T4" fmla="*/ 2079625 w 2080523"/>
              <a:gd name="T5" fmla="*/ 1249363 h 1248313"/>
              <a:gd name="T6" fmla="*/ 0 w 2080523"/>
              <a:gd name="T7" fmla="*/ 1249363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215968"/>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defTabSz="800100" fontAlgn="auto">
              <a:lnSpc>
                <a:spcPct val="90000"/>
              </a:lnSpc>
              <a:spcBef>
                <a:spcPts val="0"/>
              </a:spcBef>
              <a:spcAft>
                <a:spcPct val="35000"/>
              </a:spcAft>
              <a:defRPr/>
            </a:pPr>
            <a:r>
              <a:rPr lang="es-ES_tradnl" b="1">
                <a:solidFill>
                  <a:srgbClr val="FFFF00"/>
                </a:solidFill>
                <a:ea typeface="+mn-ea"/>
                <a:cs typeface="+mn-cs"/>
              </a:rPr>
              <a:t>LA MAYORÍA FINALIZAN EN NEE</a:t>
            </a:r>
          </a:p>
        </p:txBody>
      </p:sp>
      <p:sp>
        <p:nvSpPr>
          <p:cNvPr id="19" name="18 Forma libre"/>
          <p:cNvSpPr>
            <a:spLocks/>
          </p:cNvSpPr>
          <p:nvPr/>
        </p:nvSpPr>
        <p:spPr bwMode="auto">
          <a:xfrm>
            <a:off x="4659313" y="4984750"/>
            <a:ext cx="2081212" cy="1249363"/>
          </a:xfrm>
          <a:custGeom>
            <a:avLst/>
            <a:gdLst>
              <a:gd name="T0" fmla="*/ 0 w 2080523"/>
              <a:gd name="T1" fmla="*/ 0 h 1248313"/>
              <a:gd name="T2" fmla="*/ 2081212 w 2080523"/>
              <a:gd name="T3" fmla="*/ 0 h 1248313"/>
              <a:gd name="T4" fmla="*/ 2081212 w 2080523"/>
              <a:gd name="T5" fmla="*/ 1249363 h 1248313"/>
              <a:gd name="T6" fmla="*/ 0 w 2080523"/>
              <a:gd name="T7" fmla="*/ 1249363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E46C0A"/>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defTabSz="800100" fontAlgn="auto">
              <a:lnSpc>
                <a:spcPct val="90000"/>
              </a:lnSpc>
              <a:spcBef>
                <a:spcPts val="0"/>
              </a:spcBef>
              <a:spcAft>
                <a:spcPct val="35000"/>
              </a:spcAft>
              <a:defRPr/>
            </a:pPr>
            <a:r>
              <a:rPr lang="es-ES_tradnl" b="1" dirty="0">
                <a:solidFill>
                  <a:srgbClr val="FFFF00"/>
                </a:solidFill>
                <a:ea typeface="+mn-ea"/>
                <a:cs typeface="+mn-cs"/>
              </a:rPr>
              <a:t>MUCHOS PASO ESPONTÁNEO NEE</a:t>
            </a:r>
          </a:p>
        </p:txBody>
      </p:sp>
      <p:sp>
        <p:nvSpPr>
          <p:cNvPr id="20" name="19 Forma libre"/>
          <p:cNvSpPr>
            <a:spLocks/>
          </p:cNvSpPr>
          <p:nvPr/>
        </p:nvSpPr>
        <p:spPr bwMode="auto">
          <a:xfrm>
            <a:off x="6948488" y="4984750"/>
            <a:ext cx="2081212" cy="1249363"/>
          </a:xfrm>
          <a:custGeom>
            <a:avLst/>
            <a:gdLst>
              <a:gd name="T0" fmla="*/ 0 w 2080523"/>
              <a:gd name="T1" fmla="*/ 0 h 1248313"/>
              <a:gd name="T2" fmla="*/ 2081212 w 2080523"/>
              <a:gd name="T3" fmla="*/ 0 h 1248313"/>
              <a:gd name="T4" fmla="*/ 2081212 w 2080523"/>
              <a:gd name="T5" fmla="*/ 1249363 h 1248313"/>
              <a:gd name="T6" fmla="*/ 0 w 2080523"/>
              <a:gd name="T7" fmla="*/ 1249363 h 1248313"/>
              <a:gd name="T8" fmla="*/ 0 w 2080523"/>
              <a:gd name="T9" fmla="*/ 0 h 1248313"/>
              <a:gd name="T10" fmla="*/ 0 60000 65536"/>
              <a:gd name="T11" fmla="*/ 0 60000 65536"/>
              <a:gd name="T12" fmla="*/ 0 60000 65536"/>
              <a:gd name="T13" fmla="*/ 0 60000 65536"/>
              <a:gd name="T14" fmla="*/ 0 60000 65536"/>
              <a:gd name="T15" fmla="*/ 0 w 2080523"/>
              <a:gd name="T16" fmla="*/ 0 h 1248313"/>
              <a:gd name="T17" fmla="*/ 2080523 w 2080523"/>
              <a:gd name="T18" fmla="*/ 1248313 h 1248313"/>
            </a:gdLst>
            <a:ahLst/>
            <a:cxnLst>
              <a:cxn ang="T10">
                <a:pos x="T0" y="T1"/>
              </a:cxn>
              <a:cxn ang="T11">
                <a:pos x="T2" y="T3"/>
              </a:cxn>
              <a:cxn ang="T12">
                <a:pos x="T4" y="T5"/>
              </a:cxn>
              <a:cxn ang="T13">
                <a:pos x="T6" y="T7"/>
              </a:cxn>
              <a:cxn ang="T14">
                <a:pos x="T8" y="T9"/>
              </a:cxn>
            </a:cxnLst>
            <a:rect l="T15" t="T16" r="T17" b="T18"/>
            <a:pathLst>
              <a:path w="2080523" h="1248313">
                <a:moveTo>
                  <a:pt x="0" y="0"/>
                </a:moveTo>
                <a:lnTo>
                  <a:pt x="2080523" y="0"/>
                </a:lnTo>
                <a:lnTo>
                  <a:pt x="2080523" y="1248313"/>
                </a:lnTo>
                <a:lnTo>
                  <a:pt x="0" y="1248313"/>
                </a:lnTo>
                <a:lnTo>
                  <a:pt x="0" y="0"/>
                </a:lnTo>
                <a:close/>
              </a:path>
            </a:pathLst>
          </a:custGeom>
          <a:solidFill>
            <a:srgbClr val="632523"/>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80" tIns="68580" rIns="68580" bIns="68580" anchor="ctr"/>
          <a:lstStyle/>
          <a:p>
            <a:pPr algn="ctr" fontAlgn="auto">
              <a:spcBef>
                <a:spcPts val="0"/>
              </a:spcBef>
              <a:spcAft>
                <a:spcPts val="0"/>
              </a:spcAft>
              <a:defRPr/>
            </a:pPr>
            <a:r>
              <a:rPr lang="es-ES" b="1" dirty="0" smtClean="0">
                <a:solidFill>
                  <a:srgbClr val="FFFF00"/>
                </a:solidFill>
                <a:ea typeface="+mn-ea"/>
                <a:cs typeface="+mn-cs"/>
              </a:rPr>
              <a:t>CURACIÓN</a:t>
            </a:r>
          </a:p>
          <a:p>
            <a:pPr algn="ctr" fontAlgn="auto">
              <a:spcBef>
                <a:spcPts val="0"/>
              </a:spcBef>
              <a:spcAft>
                <a:spcPts val="0"/>
              </a:spcAft>
              <a:defRPr/>
            </a:pPr>
            <a:r>
              <a:rPr lang="es-ES" b="1" dirty="0" smtClean="0">
                <a:solidFill>
                  <a:srgbClr val="FFFF00"/>
                </a:solidFill>
                <a:ea typeface="+mn-ea"/>
                <a:cs typeface="+mn-cs"/>
              </a:rPr>
              <a:t>BAJA</a:t>
            </a:r>
            <a:endParaRPr lang="es-ES" b="1" dirty="0">
              <a:solidFill>
                <a:srgbClr val="FFFF00"/>
              </a:solidFill>
              <a:ea typeface="+mn-ea"/>
              <a:cs typeface="+mn-cs"/>
            </a:endParaRPr>
          </a:p>
        </p:txBody>
      </p:sp>
      <p:sp>
        <p:nvSpPr>
          <p:cNvPr id="4" name="CuadroTexto 3"/>
          <p:cNvSpPr txBox="1"/>
          <p:nvPr/>
        </p:nvSpPr>
        <p:spPr>
          <a:xfrm rot="20760000">
            <a:off x="1023931" y="3012450"/>
            <a:ext cx="7108445"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3200" dirty="0" smtClean="0"/>
              <a:t>30-50% de pacientes de alto riesgo van a pasar a pacientes de bajo riesgo por respuesta excelente al tratamiento inicial</a:t>
            </a:r>
            <a:endParaRPr lang="es-E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1347788"/>
            <a:ext cx="72771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2114550" y="2076450"/>
            <a:ext cx="1219200" cy="419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49275"/>
            <a:ext cx="8742363"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6237288"/>
            <a:ext cx="361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008063"/>
            <a:ext cx="6837363"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stretch>
            <a:fillRect/>
          </a:stretch>
        </p:blipFill>
        <p:spPr>
          <a:xfrm>
            <a:off x="922338" y="119063"/>
            <a:ext cx="5727700" cy="889000"/>
          </a:xfrm>
          <a:prstGeom prst="rect">
            <a:avLst/>
          </a:prstGeom>
        </p:spPr>
        <p:style>
          <a:lnRef idx="1">
            <a:schemeClr val="accent5"/>
          </a:lnRef>
          <a:fillRef idx="2">
            <a:schemeClr val="accent5"/>
          </a:fillRef>
          <a:effectRef idx="1">
            <a:schemeClr val="accent5"/>
          </a:effectRef>
          <a:fontRef idx="minor">
            <a:schemeClr val="dk1"/>
          </a:fontRef>
        </p:style>
      </p:pic>
      <p:pic>
        <p:nvPicPr>
          <p:cNvPr id="117763"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2663" y="5959475"/>
            <a:ext cx="1676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735013"/>
            <a:ext cx="34417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0" name="Agrupar 2"/>
          <p:cNvGrpSpPr>
            <a:grpSpLocks/>
          </p:cNvGrpSpPr>
          <p:nvPr/>
        </p:nvGrpSpPr>
        <p:grpSpPr bwMode="auto">
          <a:xfrm>
            <a:off x="427038" y="434975"/>
            <a:ext cx="2135187" cy="2435225"/>
            <a:chOff x="1162999" y="3022422"/>
            <a:chExt cx="2135370" cy="2434861"/>
          </a:xfrm>
        </p:grpSpPr>
        <p:pic>
          <p:nvPicPr>
            <p:cNvPr id="11981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999" y="3321913"/>
              <a:ext cx="2135370" cy="213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0459" y="3022422"/>
              <a:ext cx="1066995" cy="78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2113" y="1103313"/>
            <a:ext cx="512445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01" name="Picture 21" descr="lu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2963863"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539750" y="115888"/>
            <a:ext cx="799306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defRPr/>
            </a:pPr>
            <a:endParaRPr lang="es-ES" sz="4000" dirty="0">
              <a:latin typeface="+mj-lt"/>
            </a:endParaRPr>
          </a:p>
          <a:p>
            <a:pPr algn="ctr">
              <a:lnSpc>
                <a:spcPct val="50000"/>
              </a:lnSpc>
              <a:spcBef>
                <a:spcPct val="50000"/>
              </a:spcBef>
              <a:defRPr/>
            </a:pPr>
            <a:r>
              <a:rPr lang="es-ES" sz="4000" b="1" dirty="0">
                <a:solidFill>
                  <a:srgbClr val="660066"/>
                </a:solidFill>
                <a:latin typeface="+mj-lt"/>
              </a:rPr>
              <a:t>Recidivas y /o metástasis </a:t>
            </a:r>
            <a:endParaRPr lang="es-ES" sz="4000" dirty="0">
              <a:latin typeface="+mj-lt"/>
            </a:endParaRPr>
          </a:p>
          <a:p>
            <a:pPr algn="ctr">
              <a:lnSpc>
                <a:spcPct val="50000"/>
              </a:lnSpc>
              <a:spcBef>
                <a:spcPct val="50000"/>
              </a:spcBef>
              <a:defRPr/>
            </a:pPr>
            <a:r>
              <a:rPr lang="es-ES" sz="4400" dirty="0">
                <a:solidFill>
                  <a:schemeClr val="bg1"/>
                </a:solidFill>
                <a:latin typeface="Comic Sans MS" charset="0"/>
              </a:rPr>
              <a:t>		Localización !!!</a:t>
            </a:r>
          </a:p>
        </p:txBody>
      </p:sp>
      <p:sp>
        <p:nvSpPr>
          <p:cNvPr id="46086" name="Text Box 6"/>
          <p:cNvSpPr txBox="1">
            <a:spLocks noChangeArrowheads="1"/>
          </p:cNvSpPr>
          <p:nvPr/>
        </p:nvSpPr>
        <p:spPr bwMode="auto">
          <a:xfrm>
            <a:off x="755650" y="3500438"/>
            <a:ext cx="80645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sz="3200" dirty="0">
                <a:solidFill>
                  <a:schemeClr val="bg1"/>
                </a:solidFill>
                <a:latin typeface="Comic Sans MS" charset="0"/>
              </a:rPr>
              <a:t>é tratamiento aplicar?</a:t>
            </a:r>
          </a:p>
          <a:p>
            <a:pPr algn="ctr">
              <a:spcBef>
                <a:spcPct val="50000"/>
              </a:spcBef>
              <a:defRPr/>
            </a:pPr>
            <a:r>
              <a:rPr lang="es-ES" sz="2800" dirty="0">
                <a:solidFill>
                  <a:srgbClr val="3366FF"/>
                </a:solidFill>
                <a:latin typeface="+mn-lt"/>
              </a:rPr>
              <a:t>Cirugía , 131I, </a:t>
            </a:r>
            <a:r>
              <a:rPr lang="es-ES" sz="2800" dirty="0" err="1">
                <a:solidFill>
                  <a:srgbClr val="3366FF"/>
                </a:solidFill>
                <a:latin typeface="+mn-lt"/>
              </a:rPr>
              <a:t>radiottº</a:t>
            </a:r>
            <a:r>
              <a:rPr lang="es-ES" sz="2800" dirty="0">
                <a:solidFill>
                  <a:srgbClr val="3366FF"/>
                </a:solidFill>
                <a:latin typeface="+mn-lt"/>
              </a:rPr>
              <a:t>, </a:t>
            </a:r>
            <a:r>
              <a:rPr lang="es-ES" sz="2800" dirty="0" err="1">
                <a:solidFill>
                  <a:srgbClr val="3366FF"/>
                </a:solidFill>
                <a:latin typeface="+mn-lt"/>
              </a:rPr>
              <a:t>qm</a:t>
            </a:r>
            <a:r>
              <a:rPr lang="es-ES" sz="2800" dirty="0">
                <a:solidFill>
                  <a:srgbClr val="3366FF"/>
                </a:solidFill>
                <a:latin typeface="+mn-lt"/>
              </a:rPr>
              <a:t>…: aislado, asociado?</a:t>
            </a:r>
          </a:p>
          <a:p>
            <a:pPr algn="ctr">
              <a:spcBef>
                <a:spcPct val="50000"/>
              </a:spcBef>
              <a:defRPr/>
            </a:pPr>
            <a:r>
              <a:rPr lang="es-ES" sz="3600" dirty="0">
                <a:solidFill>
                  <a:srgbClr val="660066"/>
                </a:solidFill>
                <a:latin typeface="+mn-lt"/>
              </a:rPr>
              <a:t>¿Con qué fin? </a:t>
            </a:r>
          </a:p>
          <a:p>
            <a:pPr algn="ctr">
              <a:spcBef>
                <a:spcPct val="50000"/>
              </a:spcBef>
              <a:defRPr/>
            </a:pPr>
            <a:r>
              <a:rPr lang="es-ES" sz="3200" dirty="0">
                <a:solidFill>
                  <a:srgbClr val="3366FF"/>
                </a:solidFill>
                <a:latin typeface="+mn-lt"/>
              </a:rPr>
              <a:t>Curativo, paliativo</a:t>
            </a:r>
          </a:p>
        </p:txBody>
      </p:sp>
      <p:sp>
        <p:nvSpPr>
          <p:cNvPr id="46102" name="Text Box 22"/>
          <p:cNvSpPr txBox="1">
            <a:spLocks noChangeArrowheads="1"/>
          </p:cNvSpPr>
          <p:nvPr/>
        </p:nvSpPr>
        <p:spPr bwMode="auto">
          <a:xfrm>
            <a:off x="3276600" y="2349500"/>
            <a:ext cx="5580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sz="2800" dirty="0" err="1">
                <a:solidFill>
                  <a:srgbClr val="3366FF"/>
                </a:solidFill>
                <a:latin typeface="+mn-lt"/>
              </a:rPr>
              <a:t>Tg</a:t>
            </a:r>
            <a:r>
              <a:rPr lang="es-ES" sz="2800" dirty="0">
                <a:solidFill>
                  <a:srgbClr val="3366FF"/>
                </a:solidFill>
                <a:latin typeface="+mn-lt"/>
              </a:rPr>
              <a:t> (</a:t>
            </a:r>
            <a:r>
              <a:rPr lang="es-ES" sz="2800" dirty="0" err="1">
                <a:solidFill>
                  <a:srgbClr val="3366FF"/>
                </a:solidFill>
                <a:latin typeface="+mn-lt"/>
              </a:rPr>
              <a:t>rTSH</a:t>
            </a:r>
            <a:r>
              <a:rPr lang="es-ES" sz="2800" dirty="0">
                <a:solidFill>
                  <a:srgbClr val="3366FF"/>
                </a:solidFill>
                <a:latin typeface="+mn-lt"/>
              </a:rPr>
              <a:t>), </a:t>
            </a:r>
            <a:r>
              <a:rPr lang="es-ES" sz="2800" dirty="0" err="1">
                <a:solidFill>
                  <a:srgbClr val="3366FF"/>
                </a:solidFill>
                <a:latin typeface="+mn-lt"/>
              </a:rPr>
              <a:t>AcTg</a:t>
            </a:r>
            <a:r>
              <a:rPr lang="es-ES" sz="2800" dirty="0">
                <a:solidFill>
                  <a:srgbClr val="3366FF"/>
                </a:solidFill>
                <a:latin typeface="+mn-lt"/>
              </a:rPr>
              <a:t>, eco, RCT, PET, TC …</a:t>
            </a:r>
          </a:p>
        </p:txBody>
      </p:sp>
      <p:sp>
        <p:nvSpPr>
          <p:cNvPr id="2" name="Rectángulo 1"/>
          <p:cNvSpPr/>
          <p:nvPr/>
        </p:nvSpPr>
        <p:spPr>
          <a:xfrm>
            <a:off x="3540125" y="1700213"/>
            <a:ext cx="3621088" cy="487362"/>
          </a:xfrm>
          <a:prstGeom prst="rect">
            <a:avLst/>
          </a:prstGeom>
        </p:spPr>
        <p:txBody>
          <a:bodyPr wrap="none">
            <a:spAutoFit/>
          </a:bodyPr>
          <a:lstStyle/>
          <a:p>
            <a:pPr algn="ctr">
              <a:lnSpc>
                <a:spcPct val="50000"/>
              </a:lnSpc>
              <a:spcBef>
                <a:spcPct val="50000"/>
              </a:spcBef>
              <a:defRPr/>
            </a:pPr>
            <a:r>
              <a:rPr lang="es-ES" sz="4400" dirty="0">
                <a:solidFill>
                  <a:srgbClr val="660066"/>
                </a:solidFill>
                <a:latin typeface="+mn-lt"/>
              </a:rPr>
              <a:t>Localización !!!</a:t>
            </a:r>
          </a:p>
        </p:txBody>
      </p:sp>
      <p:sp>
        <p:nvSpPr>
          <p:cNvPr id="3" name="CuadroTexto 2"/>
          <p:cNvSpPr txBox="1"/>
          <p:nvPr/>
        </p:nvSpPr>
        <p:spPr>
          <a:xfrm>
            <a:off x="2268538" y="3357563"/>
            <a:ext cx="5322887" cy="646112"/>
          </a:xfrm>
          <a:prstGeom prst="rect">
            <a:avLst/>
          </a:prstGeom>
          <a:noFill/>
        </p:spPr>
        <p:txBody>
          <a:bodyPr wrap="none">
            <a:spAutoFit/>
          </a:bodyPr>
          <a:lstStyle/>
          <a:p>
            <a:pPr>
              <a:defRPr/>
            </a:pPr>
            <a:r>
              <a:rPr lang="es-ES" sz="3600" dirty="0">
                <a:solidFill>
                  <a:srgbClr val="660066"/>
                </a:solidFill>
                <a:latin typeface="+mj-lt"/>
              </a:rPr>
              <a:t>¿ Qué tratamiento aplicar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102" grpId="0"/>
      <p:bldP spid="2"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Imagen 1"/>
          <p:cNvPicPr>
            <a:picLocks noChangeAspect="1"/>
          </p:cNvPicPr>
          <p:nvPr/>
        </p:nvPicPr>
        <p:blipFill>
          <a:blip r:embed="rId2">
            <a:extLst>
              <a:ext uri="{28A0092B-C50C-407E-A947-70E740481C1C}">
                <a14:useLocalDpi xmlns:a14="http://schemas.microsoft.com/office/drawing/2010/main" val="0"/>
              </a:ext>
            </a:extLst>
          </a:blip>
          <a:srcRect t="19412"/>
          <a:stretch>
            <a:fillRect/>
          </a:stretch>
        </p:blipFill>
        <p:spPr bwMode="auto">
          <a:xfrm>
            <a:off x="0" y="1844675"/>
            <a:ext cx="8078788"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628775"/>
            <a:ext cx="1439862"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4" descr="131Ipostt0"/>
          <p:cNvPicPr>
            <a:picLocks noChangeAspect="1" noChangeArrowheads="1"/>
          </p:cNvPicPr>
          <p:nvPr/>
        </p:nvPicPr>
        <p:blipFill>
          <a:blip r:embed="rId4">
            <a:extLst>
              <a:ext uri="{28A0092B-C50C-407E-A947-70E740481C1C}">
                <a14:useLocalDpi xmlns:a14="http://schemas.microsoft.com/office/drawing/2010/main" val="0"/>
              </a:ext>
            </a:extLst>
          </a:blip>
          <a:srcRect t="664" b="-664"/>
          <a:stretch>
            <a:fillRect/>
          </a:stretch>
        </p:blipFill>
        <p:spPr bwMode="auto">
          <a:xfrm>
            <a:off x="6875463" y="3357563"/>
            <a:ext cx="20113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12875"/>
            <a:ext cx="654685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3132138" y="4652963"/>
            <a:ext cx="1152525" cy="57626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8635" y="831744"/>
            <a:ext cx="5263363" cy="51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4285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Título"/>
          <p:cNvSpPr txBox="1">
            <a:spLocks/>
          </p:cNvSpPr>
          <p:nvPr/>
        </p:nvSpPr>
        <p:spPr bwMode="auto">
          <a:xfrm>
            <a:off x="4906963" y="-3175"/>
            <a:ext cx="42370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s-ES" sz="2000" b="1"/>
              <a:t>risk stratification</a:t>
            </a:r>
          </a:p>
        </p:txBody>
      </p:sp>
      <p:graphicFrame>
        <p:nvGraphicFramePr>
          <p:cNvPr id="4" name="Group 1"/>
          <p:cNvGraphicFramePr>
            <a:graphicFrameLocks noGrp="1"/>
          </p:cNvGraphicFramePr>
          <p:nvPr/>
        </p:nvGraphicFramePr>
        <p:xfrm>
          <a:off x="179388" y="404813"/>
          <a:ext cx="8772525" cy="6099175"/>
        </p:xfrm>
        <a:graphic>
          <a:graphicData uri="http://schemas.openxmlformats.org/drawingml/2006/table">
            <a:tbl>
              <a:tblPr/>
              <a:tblGrid>
                <a:gridCol w="1160462"/>
                <a:gridCol w="2684463"/>
                <a:gridCol w="2192337"/>
                <a:gridCol w="2735263"/>
              </a:tblGrid>
              <a:tr h="376257">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rgbClr val="FFFFFF"/>
                          </a:solidFill>
                          <a:effectLst/>
                          <a:latin typeface="Helvetica" charset="0"/>
                          <a:ea typeface="ＭＳ Ｐゴシック" charset="0"/>
                          <a:cs typeface="Helvetica" charset="0"/>
                          <a:sym typeface="Helvetica" charset="0"/>
                        </a:rPr>
                        <a:t>Category</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Helvetica" charset="0"/>
                          <a:ea typeface="ＭＳ Ｐゴシック" charset="0"/>
                          <a:cs typeface="Helvetica" charset="0"/>
                          <a:sym typeface="Helvetica" charset="0"/>
                        </a:rPr>
                        <a:t>Definition</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Helvetica" charset="0"/>
                          <a:ea typeface="ＭＳ Ｐゴシック" charset="0"/>
                          <a:cs typeface="Helvetica" charset="0"/>
                          <a:sym typeface="Helvetica" charset="0"/>
                        </a:rPr>
                        <a:t>Clinical outcomes</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Helvetica" charset="0"/>
                          <a:ea typeface="ＭＳ Ｐゴシック" charset="0"/>
                          <a:cs typeface="Helvetica" charset="0"/>
                          <a:sym typeface="Helvetica" charset="0"/>
                        </a:rPr>
                        <a:t>Management implications</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r>
              <a:tr h="947787">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rgbClr val="FFFFFF"/>
                          </a:solidFill>
                          <a:effectLst/>
                          <a:latin typeface="Helvetica" charset="0"/>
                          <a:ea typeface="ＭＳ Ｐゴシック" charset="0"/>
                          <a:cs typeface="Helvetica" charset="0"/>
                          <a:sym typeface="Helvetica" charset="0"/>
                        </a:rPr>
                        <a:t>Excellent response</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Negative imaging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and either:</a:t>
                      </a:r>
                    </a:p>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venir Book" charset="0"/>
                          <a:ea typeface="ＭＳ Ｐゴシック" charset="0"/>
                          <a:cs typeface="Avenir Book" charset="0"/>
                          <a:sym typeface="Avenir Book" charset="0"/>
                        </a:rPr>
                        <a:t>suppressed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&lt; 0.2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ng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/mL</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or TSH </a:t>
                      </a:r>
                      <a:r>
                        <a:rPr kumimoji="0" lang="en-US" sz="1100" b="0" i="0" u="none" strike="noStrike" cap="none" normalizeH="0" baseline="0" dirty="0" smtClean="0">
                          <a:ln>
                            <a:noFill/>
                          </a:ln>
                          <a:solidFill>
                            <a:srgbClr val="000000"/>
                          </a:solidFill>
                          <a:effectLst/>
                          <a:latin typeface="Avenir Book" charset="0"/>
                          <a:ea typeface="ＭＳ Ｐゴシック" charset="0"/>
                          <a:cs typeface="Avenir Book" charset="0"/>
                          <a:sym typeface="Avenir Book" charset="0"/>
                        </a:rPr>
                        <a:t>stimulated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&lt; 1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ng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/mL</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a:t>
                      </a:r>
                      <a:endParaRPr kumimoji="0" lang="en-US" sz="1300" b="0" i="0" u="none" strike="noStrike" cap="none" normalizeH="0" baseline="0" dirty="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1-4% recurrence
&lt; 1% disease specific death</a:t>
                      </a:r>
                      <a:endParaRPr kumimoji="0" lang="en-US" sz="1300" b="0" i="0" u="none" strike="noStrike" cap="none" normalizeH="0" baseline="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c>
                  <a:txBody>
                    <a:bodyPr/>
                    <a:lstStyle/>
                    <a:p>
                      <a:pPr marL="0" marR="0" lvl="0" indent="0" algn="l" defTabSz="914400" rtl="0" eaLnBrk="1" fontAlgn="base" latinLnBrk="0" hangingPunct="0">
                        <a:lnSpc>
                          <a:spcPct val="100000"/>
                        </a:lnSpc>
                        <a:spcBef>
                          <a:spcPts val="120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An excellent response to therapy should lead to an </a:t>
                      </a:r>
                      <a:r>
                        <a:rPr kumimoji="0" lang="en-US" sz="1100" b="1" i="0" u="none" strike="noStrike" cap="none" normalizeH="0" baseline="0">
                          <a:ln>
                            <a:noFill/>
                          </a:ln>
                          <a:solidFill>
                            <a:srgbClr val="000000"/>
                          </a:solidFill>
                          <a:effectLst/>
                          <a:latin typeface="Avenir Book" charset="0"/>
                          <a:ea typeface="ＭＳ Ｐゴシック" charset="0"/>
                          <a:cs typeface="Avenir Book" charset="0"/>
                          <a:sym typeface="Avenir Book" charset="0"/>
                        </a:rPr>
                        <a:t>early decrease in the intensity and frequency of follow up </a:t>
                      </a: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and the degree of TSH suppression </a:t>
                      </a:r>
                      <a:endParaRPr kumimoji="0" lang="en-US" sz="1300" b="0" i="0" u="none" strike="noStrike" cap="none" normalizeH="0" baseline="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r>
              <a:tr h="1563769">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rgbClr val="FFFFFF"/>
                          </a:solidFill>
                          <a:effectLst/>
                          <a:latin typeface="Helvetica" charset="0"/>
                          <a:ea typeface="ＭＳ Ｐゴシック" charset="0"/>
                          <a:cs typeface="Helvetica" charset="0"/>
                          <a:sym typeface="Helvetica" charset="0"/>
                        </a:rPr>
                        <a:t>Biochemical incomplete response</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Negative imaging and suppressed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&gt; 1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ng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/mL*</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or TSH stimulated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&gt; 10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ng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/mL* </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or rising anti/</a:t>
                      </a:r>
                      <a:r>
                        <a:rPr kumimoji="0" lang="en-US" sz="1100" b="0"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antibodies</a:t>
                      </a:r>
                      <a:endParaRPr kumimoji="0" lang="en-US" sz="1300" b="0" i="0" u="none" strike="noStrike" cap="none" normalizeH="0" baseline="0" dirty="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At least 30% spontaneously evolve to NED
20%  achieve NED after additional therapy
20% develop structural disease
&lt;1% specific death</a:t>
                      </a:r>
                      <a:endParaRPr kumimoji="0" lang="en-US" sz="1300" b="0" i="0" u="none" strike="noStrike" cap="none" normalizeH="0" baseline="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Is associated with </a:t>
                      </a:r>
                      <a:r>
                        <a:rPr kumimoji="0" lang="en-US" sz="1100" b="1" i="0" u="none" strike="noStrike" cap="none" normalizeH="0" baseline="0">
                          <a:ln>
                            <a:noFill/>
                          </a:ln>
                          <a:solidFill>
                            <a:srgbClr val="000000"/>
                          </a:solidFill>
                          <a:effectLst/>
                          <a:latin typeface="Avenir Book" charset="0"/>
                          <a:ea typeface="ＭＳ Ｐゴシック" charset="0"/>
                          <a:cs typeface="Avenir Book" charset="0"/>
                          <a:sym typeface="Avenir Book" charset="0"/>
                        </a:rPr>
                        <a:t>stable or declining serum Tg values, a biochemical incomplete response should lead to continued  observation with ongoing TSH suppression</a:t>
                      </a: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 Rising Tg or Tg antibodies values should prompt additional investigations and potentially additional therapies</a:t>
                      </a:r>
                      <a:endParaRPr kumimoji="0" lang="en-US" sz="1300" b="0" i="0" u="none" strike="noStrike" cap="none" normalizeH="0" baseline="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r>
              <a:tr h="1717447">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rgbClr val="FFFFFF"/>
                          </a:solidFill>
                          <a:effectLst/>
                          <a:latin typeface="Helvetica" charset="0"/>
                          <a:ea typeface="ＭＳ Ｐゴシック" charset="0"/>
                          <a:cs typeface="Helvetica" charset="0"/>
                          <a:sym typeface="Helvetica" charset="0"/>
                        </a:rPr>
                        <a:t>Structural incomplete response</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Structural or functional evidence of disease</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with any </a:t>
                      </a:r>
                      <a:r>
                        <a:rPr kumimoji="0" lang="en-US" sz="1100" b="0"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level +/- </a:t>
                      </a:r>
                      <a:r>
                        <a:rPr kumimoji="0" lang="en-US" sz="1100" b="0"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antibodies</a:t>
                      </a:r>
                      <a:endParaRPr kumimoji="0" lang="en-US" sz="1300" b="0" i="0" u="none" strike="noStrike" cap="none" normalizeH="0" baseline="0" dirty="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c>
                  <a:txBody>
                    <a:bodyPr/>
                    <a:lstStyle/>
                    <a:p>
                      <a:pPr marL="0" marR="0" lvl="0" indent="0" algn="l" defTabSz="914400" rtl="0" eaLnBrk="1" fontAlgn="base" latinLnBrk="0" hangingPunct="0">
                        <a:lnSpc>
                          <a:spcPct val="100000"/>
                        </a:lnSpc>
                        <a:spcBef>
                          <a:spcPts val="120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50-85% continue to have persistent disease despite additional therapy.</a:t>
                      </a:r>
                    </a:p>
                    <a:p>
                      <a:pPr marL="0" marR="0" lvl="0" indent="0" algn="l" defTabSz="914400" rtl="0" eaLnBrk="1" fontAlgn="base" latinLnBrk="0" hangingPunct="0">
                        <a:lnSpc>
                          <a:spcPct val="100000"/>
                        </a:lnSpc>
                        <a:spcBef>
                          <a:spcPts val="120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Disease specific death rates as high as 11% with loco- regional metastases and 50% with structural distant metastases </a:t>
                      </a:r>
                    </a:p>
                    <a:p>
                      <a:pPr marL="0" marR="0" lvl="0" indent="0" algn="l" defTabSz="914400" rtl="0" eaLnBrk="1" fontAlgn="base" latinLnBrk="0" hangingPunct="0">
                        <a:lnSpc>
                          <a:spcPct val="100000"/>
                        </a:lnSpc>
                        <a:spcBef>
                          <a:spcPts val="1200"/>
                        </a:spcBef>
                        <a:spcAft>
                          <a:spcPct val="0"/>
                        </a:spcAft>
                        <a:buClrTx/>
                        <a:buSzTx/>
                        <a:buFontTx/>
                        <a:buNone/>
                        <a:tabLst/>
                      </a:pPr>
                      <a:endPar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endParaRPr>
                    </a:p>
                  </a:txBody>
                  <a:tcPr marL="35719" marR="35719" marT="35721" marB="35721" anchor="ctr" horzOverflow="overflow">
                    <a:lnL>
                      <a:noFill/>
                    </a:lnL>
                    <a:lnR>
                      <a:noFill/>
                    </a:lnR>
                    <a:lnT>
                      <a:noFill/>
                    </a:lnT>
                    <a:lnB>
                      <a:noFill/>
                    </a:lnB>
                    <a:lnTlToBr>
                      <a:noFill/>
                    </a:lnTlToBr>
                    <a:lnBlToTr>
                      <a:noFill/>
                    </a:lnBlToTr>
                    <a:solidFill>
                      <a:srgbClr val="EBEBEB"/>
                    </a:solidFill>
                  </a:tcPr>
                </a:tc>
                <a:tc>
                  <a:txBody>
                    <a:bodyPr/>
                    <a:lstStyle/>
                    <a:p>
                      <a:pPr marL="0" marR="0" lvl="0" indent="0" algn="l" defTabSz="914400" rtl="0" eaLnBrk="1" fontAlgn="base" latinLnBrk="0" hangingPunct="0">
                        <a:lnSpc>
                          <a:spcPct val="100000"/>
                        </a:lnSpc>
                        <a:spcBef>
                          <a:spcPts val="120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A structural incomplete response may lead to </a:t>
                      </a:r>
                      <a:r>
                        <a:rPr kumimoji="0" lang="en-US" sz="1100" b="1" i="0" u="none" strike="noStrike" cap="none" normalizeH="0" baseline="0">
                          <a:ln>
                            <a:noFill/>
                          </a:ln>
                          <a:solidFill>
                            <a:srgbClr val="000000"/>
                          </a:solidFill>
                          <a:effectLst/>
                          <a:latin typeface="Avenir Book" charset="0"/>
                          <a:ea typeface="ＭＳ Ｐゴシック" charset="0"/>
                          <a:cs typeface="Avenir Book" charset="0"/>
                          <a:sym typeface="Avenir Book" charset="0"/>
                        </a:rPr>
                        <a:t>additional treatments or ongoing observation depending on multiple clinico-pathologic factors</a:t>
                      </a: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 including the size, location, rate of growth, RAI avidity, FDG avidity, and specific pathology of the structural lesions. </a:t>
                      </a:r>
                    </a:p>
                  </a:txBody>
                  <a:tcPr marL="35719" marR="35719" marT="35721" marB="35721" anchor="ctr" horzOverflow="overflow">
                    <a:lnL>
                      <a:noFill/>
                    </a:lnL>
                    <a:lnR>
                      <a:noFill/>
                    </a:lnR>
                    <a:lnT>
                      <a:noFill/>
                    </a:lnT>
                    <a:lnB>
                      <a:noFill/>
                    </a:lnB>
                    <a:lnTlToBr>
                      <a:noFill/>
                    </a:lnTlToBr>
                    <a:lnBlToTr>
                      <a:noFill/>
                    </a:lnBlToTr>
                    <a:solidFill>
                      <a:srgbClr val="EBEBEB"/>
                    </a:solidFill>
                  </a:tcPr>
                </a:tc>
              </a:tr>
              <a:tr h="1493915">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300" b="1" i="0" u="none" strike="noStrike" cap="none" normalizeH="0" baseline="0">
                          <a:ln>
                            <a:noFill/>
                          </a:ln>
                          <a:solidFill>
                            <a:srgbClr val="FFFFFF"/>
                          </a:solidFill>
                          <a:effectLst/>
                          <a:latin typeface="Helvetica" charset="0"/>
                          <a:ea typeface="ＭＳ Ｐゴシック" charset="0"/>
                          <a:cs typeface="Helvetica" charset="0"/>
                          <a:sym typeface="Helvetica" charset="0"/>
                        </a:rPr>
                        <a:t>Indeterminate response</a:t>
                      </a:r>
                      <a:endParaRPr kumimoji="0" lang="en-US" sz="1300" b="0" i="0" u="none" strike="noStrike" cap="none" normalizeH="0" baseline="0">
                        <a:ln>
                          <a:noFill/>
                        </a:ln>
                        <a:solidFill>
                          <a:srgbClr val="000000"/>
                        </a:solidFill>
                        <a:effectLst/>
                        <a:latin typeface="Arial" charset="0"/>
                        <a:ea typeface="ＭＳ Ｐゴシック" charset="0"/>
                        <a:cs typeface="Helvetica" charset="0"/>
                        <a:sym typeface="Helvetica Light" charset="0"/>
                      </a:endParaRPr>
                    </a:p>
                  </a:txBody>
                  <a:tcPr marL="35719" marR="35719" marT="35721" marB="35721" anchor="ctr" horzOverflow="overflow">
                    <a:lnL>
                      <a:noFill/>
                    </a:lnL>
                    <a:lnR>
                      <a:noFill/>
                    </a:lnR>
                    <a:lnT>
                      <a:noFill/>
                    </a:lnT>
                    <a:lnB>
                      <a:noFill/>
                    </a:lnB>
                    <a:lnTlToBr>
                      <a:noFill/>
                    </a:lnTlToBr>
                    <a:lnBlToTr>
                      <a:noFill/>
                    </a:lnBlToTr>
                    <a:solidFill>
                      <a:srgbClr val="5E7790"/>
                    </a:solidFill>
                  </a:tcPr>
                </a:tc>
                <a:tc>
                  <a:txBody>
                    <a:bodyPr/>
                    <a:lstStyle/>
                    <a:p>
                      <a:pPr marL="0" marR="0" lvl="0" indent="0" algn="ctr" defTabSz="914400" rtl="0" eaLnBrk="1" fontAlgn="base" latinLnBrk="0" hangingPunct="0">
                        <a:lnSpc>
                          <a:spcPct val="100000"/>
                        </a:lnSpc>
                        <a:spcBef>
                          <a:spcPts val="1200"/>
                        </a:spcBef>
                        <a:spcAft>
                          <a:spcPct val="0"/>
                        </a:spcAft>
                        <a:buClrTx/>
                        <a:buSzTx/>
                        <a:buFontTx/>
                        <a:buNone/>
                        <a:tabLst/>
                      </a:pP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Non-specific findings on imaging studies .Faint uptake in thyroid bed on RAI scanning .</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Non-stimulated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detectable, but</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less than 1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ng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/mL </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Stimulated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detectable, but </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less than 10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ng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mL</a:t>
                      </a:r>
                      <a:r>
                        <a:rPr kumimoji="0" lang="en-US" sz="1100" b="0"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antibodies stable or declining in the absence of structural or functional disease</a:t>
                      </a:r>
                    </a:p>
                  </a:txBody>
                  <a:tcPr marL="35719" marR="35719" marT="35721" marB="35721" horzOverflow="overflow">
                    <a:lnL>
                      <a:noFill/>
                    </a:lnL>
                    <a:lnR>
                      <a:noFill/>
                    </a:lnR>
                    <a:lnT>
                      <a:noFill/>
                    </a:lnT>
                    <a:lnB>
                      <a:noFill/>
                    </a:lnB>
                    <a:lnTlToBr>
                      <a:noFill/>
                    </a:lnTlToBr>
                    <a:lnBlToTr>
                      <a:noFill/>
                    </a:lnBlToTr>
                    <a:solidFill>
                      <a:srgbClr val="EBEBEB"/>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venir Book" charset="0"/>
                          <a:ea typeface="ＭＳ Ｐゴシック" charset="0"/>
                          <a:cs typeface="Avenir Book" charset="0"/>
                          <a:sym typeface="Avenir Book" charset="0"/>
                        </a:rPr>
                        <a:t>15-20% will have structural disease identified during follow-up . In the remainder, the non-specific changes are either stable or resolve.
&lt; 1% disease specific death.
</a:t>
                      </a:r>
                      <a:endParaRPr kumimoji="0" lang="en-US" sz="1300" b="0" i="0" u="none" strike="noStrike" cap="none" normalizeH="0" baseline="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horzOverflow="overflow">
                    <a:lnL>
                      <a:noFill/>
                    </a:lnL>
                    <a:lnR>
                      <a:noFill/>
                    </a:lnR>
                    <a:lnT>
                      <a:noFill/>
                    </a:lnT>
                    <a:lnB>
                      <a:noFill/>
                    </a:lnB>
                    <a:lnTlToBr>
                      <a:noFill/>
                    </a:lnTlToBr>
                    <a:lnBlToTr>
                      <a:noFill/>
                    </a:lnBlToTr>
                    <a:solidFill>
                      <a:srgbClr val="EBEBEB"/>
                    </a:solidFill>
                  </a:tcPr>
                </a:tc>
                <a:tc>
                  <a:txBody>
                    <a:bodyPr/>
                    <a:lstStyle/>
                    <a:p>
                      <a:pPr marL="0" marR="0" lvl="0" indent="0" algn="l" defTabSz="914400" rtl="0" eaLnBrk="1" fontAlgn="base" latinLnBrk="0" hangingPunct="0">
                        <a:lnSpc>
                          <a:spcPct val="100000"/>
                        </a:lnSpc>
                        <a:spcBef>
                          <a:spcPts val="1200"/>
                        </a:spcBef>
                        <a:spcAft>
                          <a:spcPct val="0"/>
                        </a:spcAft>
                        <a:buClrTx/>
                        <a:buSzTx/>
                        <a:buFontTx/>
                        <a:buNone/>
                        <a:tabLst/>
                      </a:pP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An indeterminate response should lead to c</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ontinued observation with appropriate serial imaging of the non- specific lesions and serum </a:t>
                      </a:r>
                      <a:r>
                        <a:rPr kumimoji="0" lang="en-US" sz="1100" b="1" i="0" u="none" strike="noStrike" cap="none" normalizeH="0" baseline="0" dirty="0" err="1">
                          <a:ln>
                            <a:noFill/>
                          </a:ln>
                          <a:solidFill>
                            <a:srgbClr val="000000"/>
                          </a:solidFill>
                          <a:effectLst/>
                          <a:latin typeface="Avenir Book" charset="0"/>
                          <a:ea typeface="ＭＳ Ｐゴシック" charset="0"/>
                          <a:cs typeface="Avenir Book" charset="0"/>
                          <a:sym typeface="Avenir Book" charset="0"/>
                        </a:rPr>
                        <a:t>Tg</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monitoring.</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Non-specific findings that become suspicious over time can be further evaluated with additional imaging or </a:t>
                      </a:r>
                      <a:r>
                        <a:rPr kumimoji="0" lang="en-US" sz="1100" b="1"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biopsy</a:t>
                      </a:r>
                      <a:r>
                        <a:rPr kumimoji="0" lang="en-US" sz="1100" b="0" i="0" u="none" strike="noStrike" cap="none" normalizeH="0" baseline="0" dirty="0">
                          <a:ln>
                            <a:noFill/>
                          </a:ln>
                          <a:solidFill>
                            <a:srgbClr val="000000"/>
                          </a:solidFill>
                          <a:effectLst/>
                          <a:latin typeface="Avenir Book" charset="0"/>
                          <a:ea typeface="ＭＳ Ｐゴシック" charset="0"/>
                          <a:cs typeface="Avenir Book" charset="0"/>
                          <a:sym typeface="Avenir Book" charset="0"/>
                        </a:rPr>
                        <a:t>. </a:t>
                      </a:r>
                      <a:endParaRPr kumimoji="0" lang="en-US" sz="1300" b="0" i="0" u="none" strike="noStrike" cap="none" normalizeH="0" baseline="0" dirty="0">
                        <a:ln>
                          <a:noFill/>
                        </a:ln>
                        <a:solidFill>
                          <a:srgbClr val="000000"/>
                        </a:solidFill>
                        <a:effectLst/>
                        <a:latin typeface="Arial" charset="0"/>
                        <a:ea typeface="ＭＳ Ｐゴシック" charset="0"/>
                        <a:cs typeface="Avenir Book" charset="0"/>
                        <a:sym typeface="Helvetica Light" charset="0"/>
                      </a:endParaRPr>
                    </a:p>
                  </a:txBody>
                  <a:tcPr marL="35719" marR="35719" marT="35721" marB="35721" horzOverflow="overflow">
                    <a:lnL>
                      <a:noFill/>
                    </a:lnL>
                    <a:lnR>
                      <a:noFill/>
                    </a:lnR>
                    <a:lnT>
                      <a:noFill/>
                    </a:lnT>
                    <a:lnB>
                      <a:noFill/>
                    </a:lnB>
                    <a:lnTlToBr>
                      <a:noFill/>
                    </a:lnTlToBr>
                    <a:lnBlToTr>
                      <a:noFill/>
                    </a:lnBlToTr>
                    <a:solidFill>
                      <a:srgbClr val="EBEBEB"/>
                    </a:solidFill>
                  </a:tcPr>
                </a:tc>
              </a:tr>
            </a:tbl>
          </a:graphicData>
        </a:graphic>
      </p:graphicFrame>
      <p:sp>
        <p:nvSpPr>
          <p:cNvPr id="190488" name="1 Título"/>
          <p:cNvSpPr txBox="1">
            <a:spLocks/>
          </p:cNvSpPr>
          <p:nvPr/>
        </p:nvSpPr>
        <p:spPr bwMode="auto">
          <a:xfrm>
            <a:off x="4906963" y="0"/>
            <a:ext cx="42370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s-ES" sz="2000" b="1" i="1">
                <a:solidFill>
                  <a:srgbClr val="00B050"/>
                </a:solidFill>
              </a:rPr>
              <a:t>dynamic</a:t>
            </a:r>
            <a:r>
              <a:rPr lang="es-ES" sz="2000" b="1"/>
              <a:t> risk stratification</a:t>
            </a:r>
          </a:p>
        </p:txBody>
      </p:sp>
      <p:sp>
        <p:nvSpPr>
          <p:cNvPr id="190489" name="1 Título"/>
          <p:cNvSpPr txBox="1">
            <a:spLocks/>
          </p:cNvSpPr>
          <p:nvPr/>
        </p:nvSpPr>
        <p:spPr bwMode="auto">
          <a:xfrm>
            <a:off x="0" y="-100013"/>
            <a:ext cx="42370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2000" b="1"/>
              <a:t>CDT follow up</a:t>
            </a:r>
          </a:p>
        </p:txBody>
      </p:sp>
      <p:sp>
        <p:nvSpPr>
          <p:cNvPr id="190490" name="CuadroTexto 1"/>
          <p:cNvSpPr txBox="1">
            <a:spLocks noChangeArrowheads="1"/>
          </p:cNvSpPr>
          <p:nvPr/>
        </p:nvSpPr>
        <p:spPr bwMode="auto">
          <a:xfrm>
            <a:off x="1403350" y="1700213"/>
            <a:ext cx="10080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000">
                <a:latin typeface="Arial" charset="0"/>
              </a:rPr>
              <a:t>* No AbTg</a:t>
            </a:r>
          </a:p>
        </p:txBody>
      </p:sp>
      <p:sp>
        <p:nvSpPr>
          <p:cNvPr id="2" name="Rectángulo 1"/>
          <p:cNvSpPr/>
          <p:nvPr/>
        </p:nvSpPr>
        <p:spPr>
          <a:xfrm>
            <a:off x="1331913" y="741363"/>
            <a:ext cx="2735262" cy="887412"/>
          </a:xfrm>
          <a:prstGeom prst="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p>
        </p:txBody>
      </p:sp>
    </p:spTree>
    <p:extLst>
      <p:ext uri="{BB962C8B-B14F-4D97-AF65-F5344CB8AC3E}">
        <p14:creationId xmlns:p14="http://schemas.microsoft.com/office/powerpoint/2010/main" val="3004514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21300" y="2881313"/>
            <a:ext cx="3338513" cy="12001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auto">
              <a:spcBef>
                <a:spcPts val="0"/>
              </a:spcBef>
              <a:spcAft>
                <a:spcPts val="0"/>
              </a:spcAft>
              <a:defRPr/>
            </a:pPr>
            <a:r>
              <a:rPr lang="es-ES" sz="3600" dirty="0"/>
              <a:t>Técnicas  </a:t>
            </a:r>
          </a:p>
          <a:p>
            <a:pPr algn="ctr" fontAlgn="auto">
              <a:spcBef>
                <a:spcPts val="0"/>
              </a:spcBef>
              <a:spcAft>
                <a:spcPts val="0"/>
              </a:spcAft>
              <a:defRPr/>
            </a:pPr>
            <a:r>
              <a:rPr lang="es-ES" sz="3600" dirty="0"/>
              <a:t>imagen</a:t>
            </a:r>
          </a:p>
        </p:txBody>
      </p:sp>
      <p:pic>
        <p:nvPicPr>
          <p:cNvPr id="2457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598738"/>
            <a:ext cx="3611562"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echa curvada hacia arriba 3"/>
          <p:cNvSpPr/>
          <p:nvPr/>
        </p:nvSpPr>
        <p:spPr>
          <a:xfrm>
            <a:off x="2770188" y="4743450"/>
            <a:ext cx="4532312" cy="1404938"/>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solidFill>
                <a:schemeClr val="tx1"/>
              </a:solidFill>
            </a:endParaRPr>
          </a:p>
        </p:txBody>
      </p:sp>
      <p:sp>
        <p:nvSpPr>
          <p:cNvPr id="5" name="Flecha curvada hacia arriba 4"/>
          <p:cNvSpPr/>
          <p:nvPr/>
        </p:nvSpPr>
        <p:spPr>
          <a:xfrm flipH="1" flipV="1">
            <a:off x="2559050" y="885825"/>
            <a:ext cx="4743450" cy="1536700"/>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
              <a:solidFill>
                <a:schemeClr val="tx1"/>
              </a:solidFill>
            </a:endParaRPr>
          </a:p>
        </p:txBody>
      </p:sp>
      <p:sp>
        <p:nvSpPr>
          <p:cNvPr id="6" name="CuadroTexto 5"/>
          <p:cNvSpPr txBox="1"/>
          <p:nvPr/>
        </p:nvSpPr>
        <p:spPr>
          <a:xfrm>
            <a:off x="4406900" y="4935538"/>
            <a:ext cx="1635125" cy="48260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a:solidFill>
                  <a:srgbClr val="000000"/>
                </a:solidFill>
              </a:rPr>
              <a:t>bultoma</a:t>
            </a:r>
          </a:p>
        </p:txBody>
      </p:sp>
      <p:sp>
        <p:nvSpPr>
          <p:cNvPr id="7" name="CuadroTexto 6"/>
          <p:cNvSpPr txBox="1"/>
          <p:nvPr/>
        </p:nvSpPr>
        <p:spPr>
          <a:xfrm>
            <a:off x="3992563" y="1577975"/>
            <a:ext cx="2049462" cy="46196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0"/>
              </a:spcAft>
              <a:defRPr/>
            </a:pPr>
            <a:r>
              <a:rPr lang="es-ES" sz="2400" dirty="0" err="1"/>
              <a:t>incidentaloma</a:t>
            </a:r>
            <a:endParaRPr lang="es-ES" sz="2400" dirty="0"/>
          </a:p>
        </p:txBody>
      </p:sp>
      <p:sp>
        <p:nvSpPr>
          <p:cNvPr id="8" name="CuadroTexto 7"/>
          <p:cNvSpPr txBox="1"/>
          <p:nvPr/>
        </p:nvSpPr>
        <p:spPr>
          <a:xfrm>
            <a:off x="2055813" y="2450770"/>
            <a:ext cx="6038850" cy="21145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800" dirty="0">
                <a:solidFill>
                  <a:srgbClr val="000000"/>
                </a:solidFill>
              </a:rPr>
              <a:t>Saber las características de las células</a:t>
            </a:r>
          </a:p>
          <a:p>
            <a:pPr algn="ctr" eaLnBrk="1" hangingPunct="1"/>
            <a:r>
              <a:rPr lang="es-ES" sz="1000" dirty="0">
                <a:solidFill>
                  <a:srgbClr val="000000"/>
                </a:solidFill>
              </a:rPr>
              <a:t>Histología, citología, molecular…</a:t>
            </a:r>
          </a:p>
          <a:p>
            <a:pPr algn="ctr" eaLnBrk="1" hangingPunct="1"/>
            <a:endParaRPr lang="es-ES" sz="1000" dirty="0">
              <a:solidFill>
                <a:srgbClr val="000000"/>
              </a:solidFill>
            </a:endParaRPr>
          </a:p>
          <a:p>
            <a:pPr algn="ctr" eaLnBrk="1" hangingPunct="1"/>
            <a:r>
              <a:rPr lang="es-ES" sz="2800" dirty="0">
                <a:solidFill>
                  <a:srgbClr val="000000"/>
                </a:solidFill>
              </a:rPr>
              <a:t>Saber la extensión de la enfermedad</a:t>
            </a:r>
          </a:p>
          <a:p>
            <a:pPr algn="ctr" eaLnBrk="1" hangingPunct="1"/>
            <a:endParaRPr lang="es-ES" sz="2800" dirty="0">
              <a:solidFill>
                <a:srgbClr val="000000"/>
              </a:solidFill>
            </a:endParaRPr>
          </a:p>
          <a:p>
            <a:pPr algn="ctr" eaLnBrk="1" hangingPunct="1"/>
            <a:r>
              <a:rPr lang="es-ES" sz="2800" dirty="0">
                <a:solidFill>
                  <a:srgbClr val="000000"/>
                </a:solidFill>
              </a:rPr>
              <a:t>Decidir el tratamiento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7814890</TotalTime>
  <Words>2542</Words>
  <Application>Microsoft Macintosh PowerPoint</Application>
  <PresentationFormat>Presentación en pantalla (4:3)</PresentationFormat>
  <Paragraphs>440</Paragraphs>
  <Slides>88</Slides>
  <Notes>9</Notes>
  <HiddenSlides>0</HiddenSlides>
  <MMClips>1</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2</vt:i4>
      </vt:variant>
      <vt:variant>
        <vt:lpstr>Títulos de diapositiva</vt:lpstr>
      </vt:variant>
      <vt:variant>
        <vt:i4>88</vt:i4>
      </vt:variant>
    </vt:vector>
  </HeadingPairs>
  <TitlesOfParts>
    <vt:vector size="102" baseType="lpstr">
      <vt:lpstr>Calibri</vt:lpstr>
      <vt:lpstr>ＭＳ Ｐゴシック</vt:lpstr>
      <vt:lpstr>Arial</vt:lpstr>
      <vt:lpstr>Comic Sans MS</vt:lpstr>
      <vt:lpstr>Verdana</vt:lpstr>
      <vt:lpstr>Tahoma</vt:lpstr>
      <vt:lpstr>Wingdings</vt:lpstr>
      <vt:lpstr>Helvetica</vt:lpstr>
      <vt:lpstr>Helvetica Light</vt:lpstr>
      <vt:lpstr>Avenir Book</vt:lpstr>
      <vt:lpstr>Times New Roman</vt:lpstr>
      <vt:lpstr>Tema de Office</vt:lpstr>
      <vt:lpstr>Gráfico</vt:lpstr>
      <vt:lpstr>Foto de Microsoft Photo Editor 3.0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CAMBIOS EN LA APROXIMACIÓN AL PROBLEMA.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encierro”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albarracin-mitjavila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Merche Mitjavila</dc:creator>
  <cp:lastModifiedBy>Merche Mitjavila</cp:lastModifiedBy>
  <cp:revision>113</cp:revision>
  <dcterms:created xsi:type="dcterms:W3CDTF">2016-11-20T22:46:33Z</dcterms:created>
  <dcterms:modified xsi:type="dcterms:W3CDTF">2016-11-26T23:27:50Z</dcterms:modified>
</cp:coreProperties>
</file>